
<file path=[Content_Types].xml><?xml version="1.0" encoding="utf-8"?>
<Types xmlns="http://schemas.openxmlformats.org/package/2006/content-types">
  <Default Extension="xml" ContentType="application/xml"/>
  <Default Extension="doc" ContentType="application/msword"/>
  <Default Extension="jpeg" ContentType="image/jpeg"/>
  <Default Extension="rels" ContentType="application/vnd.openxmlformats-package.relationships+xml"/>
  <Default Extension="emf" ContentType="image/x-emf"/>
  <Default Extension="vml" ContentType="application/vnd.openxmlformats-officedocument.vmlDrawing"/>
  <Default Extension="m4a" ContentType="audi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9" r:id="rId34"/>
    <p:sldId id="290" r:id="rId35"/>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3" d="100"/>
          <a:sy n="93" d="100"/>
        </p:scale>
        <p:origin x="-96" y="-4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1143000" y="685800"/>
            <a:ext cx="4572000" cy="3429000"/>
          </a:xfrm>
          <a:prstGeom prst="rect">
            <a:avLst/>
          </a:prstGeom>
        </p:spPr>
        <p:txBody>
          <a:bodyPr/>
          <a:lstStyle/>
          <a:p>
            <a:endParaRPr/>
          </a:p>
        </p:txBody>
      </p:sp>
      <p:sp>
        <p:nvSpPr>
          <p:cNvPr id="98" name="Shape 9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842313346"/>
      </p:ext>
    </p:extLst>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3"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4"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15"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6"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4"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5"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6"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7"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5"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6"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5"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4"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atin typeface="+mn-lt"/>
                <a:ea typeface="+mn-ea"/>
                <a:cs typeface="+mn-cs"/>
                <a:sym typeface="Helvetica"/>
              </a:defRPr>
            </a:lvl1pPr>
            <a:lvl2pPr>
              <a:spcBef>
                <a:spcPts val="500"/>
              </a:spcBef>
              <a:buFontTx/>
              <a:defRPr sz="2400" b="1">
                <a:latin typeface="+mn-lt"/>
                <a:ea typeface="+mn-ea"/>
                <a:cs typeface="+mn-cs"/>
                <a:sym typeface="Helvetica"/>
              </a:defRPr>
            </a:lvl2pPr>
            <a:lvl3pPr marL="0" indent="914400">
              <a:spcBef>
                <a:spcPts val="500"/>
              </a:spcBef>
              <a:buSzTx/>
              <a:buFontTx/>
              <a:buNone/>
              <a:defRPr sz="2400" b="1">
                <a:latin typeface="+mn-lt"/>
                <a:ea typeface="+mn-ea"/>
                <a:cs typeface="+mn-cs"/>
                <a:sym typeface="Helvetica"/>
              </a:defRPr>
            </a:lvl3pPr>
            <a:lvl4pPr marL="0" indent="1371600">
              <a:spcBef>
                <a:spcPts val="500"/>
              </a:spcBef>
              <a:buSzTx/>
              <a:buFontTx/>
              <a:buNone/>
              <a:defRPr sz="2400" b="1">
                <a:latin typeface="+mn-lt"/>
                <a:ea typeface="+mn-ea"/>
                <a:cs typeface="+mn-cs"/>
                <a:sym typeface="Helvetica"/>
              </a:defRPr>
            </a:lvl4pPr>
            <a:lvl5pPr marL="0" indent="1828800">
              <a:spcBef>
                <a:spcPts val="500"/>
              </a:spcBef>
              <a:buSzTx/>
              <a:buFontTx/>
              <a:buNone/>
              <a:defRPr sz="2400" b="1">
                <a:latin typeface="+mn-lt"/>
                <a:ea typeface="+mn-ea"/>
                <a:cs typeface="+mn-cs"/>
                <a:sym typeface="Helvetica"/>
              </a:defRPr>
            </a:lvl5pPr>
          </a:lstStyle>
          <a:p>
            <a:r>
              <a:t>正文级别 1</a:t>
            </a:r>
          </a:p>
          <a:p>
            <a:pPr lvl="1"/>
            <a:r>
              <a:t>正文级别 2</a:t>
            </a:r>
          </a:p>
          <a:p>
            <a:pPr lvl="2"/>
            <a:r>
              <a:t>正文级别 3</a:t>
            </a:r>
          </a:p>
          <a:p>
            <a:pPr lvl="3"/>
            <a:r>
              <a:t>正文级别 4</a:t>
            </a:r>
          </a:p>
          <a:p>
            <a:pPr lvl="4"/>
            <a:r>
              <a:t>正文级别 5</a:t>
            </a:r>
          </a:p>
        </p:txBody>
      </p:sp>
      <p:sp>
        <p:nvSpPr>
          <p:cNvPr id="55"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latin typeface="+mn-lt"/>
                <a:ea typeface="+mn-ea"/>
                <a:cs typeface="+mn-cs"/>
                <a:sym typeface="Helvetica"/>
              </a:defRPr>
            </a:pPr>
            <a:endParaRPr/>
          </a:p>
        </p:txBody>
      </p:sp>
      <p:sp>
        <p:nvSpPr>
          <p:cNvPr id="5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8"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9"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80"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8"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9"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90"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7.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5" Type="http://schemas.openxmlformats.org/officeDocument/2006/relationships/image" Target="../media/image2.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5" Type="http://schemas.openxmlformats.org/officeDocument/2006/relationships/image" Target="../media/image2.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audio" Target="../media/media33.m4a"/><Relationship Id="rId4" Type="http://schemas.openxmlformats.org/officeDocument/2006/relationships/slideLayout" Target="../slideLayouts/slideLayout2.xml"/><Relationship Id="rId5" Type="http://schemas.openxmlformats.org/officeDocument/2006/relationships/image" Target="../media/image2.png"/><Relationship Id="rId6" Type="http://schemas.openxmlformats.org/officeDocument/2006/relationships/oleObject" Target="../embeddings/Microsoft_Word_97_-_2004___1.doc"/><Relationship Id="rId7" Type="http://schemas.openxmlformats.org/officeDocument/2006/relationships/image" Target="../media/image10.emf"/><Relationship Id="rId1" Type="http://schemas.openxmlformats.org/officeDocument/2006/relationships/vmlDrawing" Target="../drawings/vmlDrawing1.vml"/><Relationship Id="rId2" Type="http://schemas.microsoft.com/office/2007/relationships/media" Target="../media/media33.m4a"/></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4.m4a"/><Relationship Id="rId2" Type="http://schemas.openxmlformats.org/officeDocument/2006/relationships/audio" Target="../media/media34.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01" name="Title 1"/>
          <p:cNvSpPr txBox="1">
            <a:spLocks noGrp="1"/>
          </p:cNvSpPr>
          <p:nvPr>
            <p:ph type="ctrTitle"/>
          </p:nvPr>
        </p:nvSpPr>
        <p:spPr>
          <a:prstGeom prst="rect">
            <a:avLst/>
          </a:prstGeom>
        </p:spPr>
        <p:txBody>
          <a:bodyPr/>
          <a:lstStyle/>
          <a:p>
            <a:r>
              <a:t>Chapter 8 – Software Testing</a:t>
            </a:r>
          </a:p>
        </p:txBody>
      </p:sp>
      <p:sp>
        <p:nvSpPr>
          <p:cNvPr id="102" name="Subtitle 2"/>
          <p:cNvSpPr txBox="1">
            <a:spLocks noGrp="1"/>
          </p:cNvSpPr>
          <p:nvPr>
            <p:ph type="subTitle" sz="quarter" idx="1"/>
          </p:nvPr>
        </p:nvSpPr>
        <p:spPr>
          <a:prstGeom prst="rect">
            <a:avLst/>
          </a:prstGeom>
        </p:spPr>
        <p:txBody>
          <a:bodyPr/>
          <a:lstStyle/>
          <a:p>
            <a:endParaRPr/>
          </a:p>
        </p:txBody>
      </p:sp>
      <p:sp>
        <p:nvSpPr>
          <p:cNvPr id="10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76666"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55" name="Rectangle 2"/>
          <p:cNvSpPr txBox="1">
            <a:spLocks noGrp="1"/>
          </p:cNvSpPr>
          <p:nvPr>
            <p:ph type="title"/>
          </p:nvPr>
        </p:nvSpPr>
        <p:spPr>
          <a:xfrm>
            <a:off x="457199" y="274638"/>
            <a:ext cx="7293234" cy="1143001"/>
          </a:xfrm>
          <a:prstGeom prst="rect">
            <a:avLst/>
          </a:prstGeom>
        </p:spPr>
        <p:txBody>
          <a:bodyPr/>
          <a:lstStyle/>
          <a:p>
            <a:r>
              <a:t>Software inspections</a:t>
            </a:r>
          </a:p>
        </p:txBody>
      </p:sp>
      <p:sp>
        <p:nvSpPr>
          <p:cNvPr id="156"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These involve people examining the source representation with the aim of discovering anomalies and defects.</a:t>
            </a:r>
          </a:p>
          <a:p>
            <a:r>
              <a:t>Inspections not require execution of a system so may be used before implementation.</a:t>
            </a:r>
          </a:p>
          <a:p>
            <a:r>
              <a:t>They may be applied to any representation of the system (requirements, design, configuration data, test data, etc.).</a:t>
            </a:r>
          </a:p>
          <a:p>
            <a:r>
              <a:t>They have been shown to be an effective technique for discovering program errors.</a:t>
            </a:r>
          </a:p>
        </p:txBody>
      </p:sp>
      <p:sp>
        <p:nvSpPr>
          <p:cNvPr id="15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49992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61" name="Title 1"/>
          <p:cNvSpPr txBox="1">
            <a:spLocks noGrp="1"/>
          </p:cNvSpPr>
          <p:nvPr>
            <p:ph type="title"/>
          </p:nvPr>
        </p:nvSpPr>
        <p:spPr>
          <a:xfrm>
            <a:off x="457199" y="274638"/>
            <a:ext cx="7293234" cy="1143001"/>
          </a:xfrm>
          <a:prstGeom prst="rect">
            <a:avLst/>
          </a:prstGeom>
        </p:spPr>
        <p:txBody>
          <a:bodyPr/>
          <a:lstStyle/>
          <a:p>
            <a:r>
              <a:t>Advantages of inspections</a:t>
            </a:r>
          </a:p>
        </p:txBody>
      </p:sp>
      <p:sp>
        <p:nvSpPr>
          <p:cNvPr id="162" name="Content Placeholder 2"/>
          <p:cNvSpPr txBox="1">
            <a:spLocks noGrp="1"/>
          </p:cNvSpPr>
          <p:nvPr>
            <p:ph type="body" idx="1"/>
          </p:nvPr>
        </p:nvSpPr>
        <p:spPr>
          <a:xfrm>
            <a:off x="457200" y="1600200"/>
            <a:ext cx="8229600" cy="4525963"/>
          </a:xfrm>
          <a:prstGeom prst="rect">
            <a:avLst/>
          </a:prstGeom>
        </p:spPr>
        <p:txBody>
          <a:bodyPr/>
          <a:lstStyle/>
          <a:p>
            <a:r>
              <a:t>During testing, errors can mask (hide) other errors. Because inspection is a static process, you don’t have to be concerned with interactions between errors.</a:t>
            </a:r>
          </a:p>
          <a:p>
            <a:r>
              <a:t>Incomplete versions of a system can be inspected without additional costs. If a program is incomplete, then you need to develop specialized test harnesses to test the parts that are available. </a:t>
            </a:r>
          </a:p>
          <a:p>
            <a:r>
              <a:t>As well as searching for program defects, an inspection can also consider broader quality attributes of a program, such as compliance with standards, portability and maintainability. </a:t>
            </a:r>
          </a:p>
        </p:txBody>
      </p:sp>
      <p:sp>
        <p:nvSpPr>
          <p:cNvPr id="16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pic>
        <p:nvPicPr>
          <p:cNvPr id="16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688588"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Footer Placeholder 5"/>
          <p:cNvSpPr txBox="1"/>
          <p:nvPr/>
        </p:nvSpPr>
        <p:spPr>
          <a:xfrm>
            <a:off x="3169920" y="6319510"/>
            <a:ext cx="2804161" cy="4388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15 Dependability and Security Assurance</a:t>
            </a:r>
          </a:p>
        </p:txBody>
      </p:sp>
      <p:sp>
        <p:nvSpPr>
          <p:cNvPr id="167" name="Title 1"/>
          <p:cNvSpPr txBox="1">
            <a:spLocks noGrp="1"/>
          </p:cNvSpPr>
          <p:nvPr>
            <p:ph type="title"/>
          </p:nvPr>
        </p:nvSpPr>
        <p:spPr>
          <a:xfrm>
            <a:off x="457199" y="274638"/>
            <a:ext cx="7293234" cy="1143001"/>
          </a:xfrm>
          <a:prstGeom prst="rect">
            <a:avLst/>
          </a:prstGeom>
        </p:spPr>
        <p:txBody>
          <a:bodyPr/>
          <a:lstStyle/>
          <a:p>
            <a:r>
              <a:t>Automated static analysis checks </a:t>
            </a:r>
          </a:p>
        </p:txBody>
      </p:sp>
      <p:graphicFrame>
        <p:nvGraphicFramePr>
          <p:cNvPr id="168" name="Content Placeholder 3"/>
          <p:cNvGraphicFramePr/>
          <p:nvPr/>
        </p:nvGraphicFramePr>
        <p:xfrm>
          <a:off x="457200" y="1752600"/>
          <a:ext cx="8229600" cy="4165599"/>
        </p:xfrm>
        <a:graphic>
          <a:graphicData uri="http://schemas.openxmlformats.org/drawingml/2006/table">
            <a:tbl>
              <a:tblPr firstRow="1" bandRow="1">
                <a:tableStyleId>{4C3C2611-4C71-4FC5-86AE-919BDF0F9419}</a:tableStyleId>
              </a:tblPr>
              <a:tblGrid>
                <a:gridCol w="3048000"/>
                <a:gridCol w="5181600"/>
              </a:tblGrid>
              <a:tr h="370840">
                <a:tc>
                  <a:txBody>
                    <a:bodyPr/>
                    <a:lstStyle/>
                    <a:p>
                      <a:pPr algn="just">
                        <a:defRPr sz="1800" b="0">
                          <a:solidFill>
                            <a:srgbClr val="000000"/>
                          </a:solidFill>
                        </a:defRPr>
                      </a:pPr>
                      <a:r>
                        <a:rPr sz="1400" b="1">
                          <a:latin typeface="Arial"/>
                          <a:ea typeface="Arial"/>
                          <a:cs typeface="Arial"/>
                          <a:sym typeface="Arial"/>
                        </a:rPr>
                        <a:t>Fault class</a:t>
                      </a:r>
                    </a:p>
                  </a:txBody>
                  <a:tcPr marL="54610" marR="54610" marT="54610" marB="54610" horzOverflow="overflow"/>
                </a:tc>
                <a:tc>
                  <a:txBody>
                    <a:bodyPr/>
                    <a:lstStyle/>
                    <a:p>
                      <a:pPr algn="just">
                        <a:defRPr sz="1800" b="0">
                          <a:solidFill>
                            <a:srgbClr val="000000"/>
                          </a:solidFill>
                        </a:defRPr>
                      </a:pPr>
                      <a:r>
                        <a:rPr sz="1400" b="1">
                          <a:latin typeface="Arial"/>
                          <a:ea typeface="Arial"/>
                          <a:cs typeface="Arial"/>
                          <a:sym typeface="Arial"/>
                        </a:rPr>
                        <a:t>Static analysis check</a:t>
                      </a:r>
                    </a:p>
                  </a:txBody>
                  <a:tcPr marL="54610" marR="54610" marT="54610" marB="54610" horzOverflow="overflow"/>
                </a:tc>
              </a:tr>
              <a:tr h="370840">
                <a:tc>
                  <a:txBody>
                    <a:bodyPr/>
                    <a:lstStyle/>
                    <a:p>
                      <a:pPr algn="just">
                        <a:spcBef>
                          <a:spcPts val="600"/>
                        </a:spcBef>
                        <a:defRPr sz="1800"/>
                      </a:pPr>
                      <a:r>
                        <a:rPr sz="1400">
                          <a:latin typeface="Arial"/>
                          <a:ea typeface="Arial"/>
                          <a:cs typeface="Arial"/>
                          <a:sym typeface="Arial"/>
                        </a:rPr>
                        <a:t>Data faults</a:t>
                      </a:r>
                    </a:p>
                  </a:txBody>
                  <a:tcPr marL="54610" marR="54610" marT="54610" marB="54610" horzOverflow="overflow"/>
                </a:tc>
                <a:tc>
                  <a:txBody>
                    <a:bodyPr/>
                    <a:lstStyle/>
                    <a:p>
                      <a:pPr algn="just">
                        <a:spcBef>
                          <a:spcPts val="600"/>
                        </a:spcBef>
                        <a:defRPr sz="1400">
                          <a:latin typeface="Arial"/>
                          <a:ea typeface="Arial"/>
                          <a:cs typeface="Arial"/>
                          <a:sym typeface="Arial"/>
                        </a:defRPr>
                      </a:pPr>
                      <a:r>
                        <a:t>Variables used before initialization</a:t>
                      </a:r>
                    </a:p>
                    <a:p>
                      <a:pPr algn="just">
                        <a:defRPr sz="1400">
                          <a:latin typeface="Arial"/>
                          <a:ea typeface="Arial"/>
                          <a:cs typeface="Arial"/>
                          <a:sym typeface="Arial"/>
                        </a:defRPr>
                      </a:pPr>
                      <a:r>
                        <a:t>Variables declared but never used</a:t>
                      </a:r>
                    </a:p>
                    <a:p>
                      <a:pPr algn="just">
                        <a:defRPr sz="1400">
                          <a:latin typeface="Arial"/>
                          <a:ea typeface="Arial"/>
                          <a:cs typeface="Arial"/>
                          <a:sym typeface="Arial"/>
                        </a:defRPr>
                      </a:pPr>
                      <a:r>
                        <a:t>Variables assigned twice but never used between assignments</a:t>
                      </a:r>
                    </a:p>
                    <a:p>
                      <a:pPr algn="just">
                        <a:defRPr sz="1400">
                          <a:latin typeface="Arial"/>
                          <a:ea typeface="Arial"/>
                          <a:cs typeface="Arial"/>
                          <a:sym typeface="Arial"/>
                        </a:defRPr>
                      </a:pPr>
                      <a:r>
                        <a:t>Possible array bound violations </a:t>
                      </a:r>
                    </a:p>
                    <a:p>
                      <a:pPr algn="just">
                        <a:defRPr sz="1400">
                          <a:latin typeface="Arial"/>
                          <a:ea typeface="Arial"/>
                          <a:cs typeface="Arial"/>
                          <a:sym typeface="Arial"/>
                        </a:defRPr>
                      </a:pPr>
                      <a:r>
                        <a:t>Undeclared variables</a:t>
                      </a:r>
                    </a:p>
                  </a:txBody>
                  <a:tcPr marL="54610" marR="54610" marT="54610" marB="54610" horzOverflow="overflow"/>
                </a:tc>
              </a:tr>
              <a:tr h="370840">
                <a:tc>
                  <a:txBody>
                    <a:bodyPr/>
                    <a:lstStyle/>
                    <a:p>
                      <a:pPr algn="just">
                        <a:defRPr sz="1800"/>
                      </a:pPr>
                      <a:r>
                        <a:rPr sz="1400">
                          <a:latin typeface="Arial"/>
                          <a:ea typeface="Arial"/>
                          <a:cs typeface="Arial"/>
                          <a:sym typeface="Arial"/>
                        </a:rPr>
                        <a:t>Control faults</a:t>
                      </a:r>
                    </a:p>
                  </a:txBody>
                  <a:tcPr marL="54610" marR="54610" marT="54610" marB="54610" horzOverflow="overflow"/>
                </a:tc>
                <a:tc>
                  <a:txBody>
                    <a:bodyPr/>
                    <a:lstStyle/>
                    <a:p>
                      <a:pPr algn="just">
                        <a:defRPr sz="1800"/>
                      </a:pPr>
                      <a:r>
                        <a:rPr sz="1400">
                          <a:latin typeface="Arial"/>
                          <a:ea typeface="Arial"/>
                          <a:cs typeface="Arial"/>
                          <a:sym typeface="Arial"/>
                        </a:rPr>
                        <a:t>Unreachable code
Unconditional branches into loops</a:t>
                      </a:r>
                    </a:p>
                  </a:txBody>
                  <a:tcPr marL="54610" marR="54610" marT="54610" marB="54610" horzOverflow="overflow"/>
                </a:tc>
              </a:tr>
              <a:tr h="370840">
                <a:tc>
                  <a:txBody>
                    <a:bodyPr/>
                    <a:lstStyle/>
                    <a:p>
                      <a:pPr algn="just">
                        <a:defRPr sz="1800"/>
                      </a:pPr>
                      <a:r>
                        <a:rPr sz="1400">
                          <a:latin typeface="Arial"/>
                          <a:ea typeface="Arial"/>
                          <a:cs typeface="Arial"/>
                          <a:sym typeface="Arial"/>
                        </a:rPr>
                        <a:t>Input/output faults</a:t>
                      </a:r>
                    </a:p>
                  </a:txBody>
                  <a:tcPr marL="54610" marR="54610" marT="54610" marB="54610" horzOverflow="overflow"/>
                </a:tc>
                <a:tc>
                  <a:txBody>
                    <a:bodyPr/>
                    <a:lstStyle/>
                    <a:p>
                      <a:pPr algn="just">
                        <a:defRPr sz="1800"/>
                      </a:pPr>
                      <a:r>
                        <a:rPr sz="1400">
                          <a:latin typeface="Arial"/>
                          <a:ea typeface="Arial"/>
                          <a:cs typeface="Arial"/>
                          <a:sym typeface="Arial"/>
                        </a:rPr>
                        <a:t>Variables output twice with no intervening assignment</a:t>
                      </a:r>
                    </a:p>
                  </a:txBody>
                  <a:tcPr marL="54610" marR="54610" marT="54610" marB="54610" horzOverflow="overflow"/>
                </a:tc>
              </a:tr>
              <a:tr h="370840">
                <a:tc>
                  <a:txBody>
                    <a:bodyPr/>
                    <a:lstStyle/>
                    <a:p>
                      <a:pPr algn="just">
                        <a:defRPr sz="1800"/>
                      </a:pPr>
                      <a:r>
                        <a:rPr sz="1400">
                          <a:latin typeface="Arial"/>
                          <a:ea typeface="Arial"/>
                          <a:cs typeface="Arial"/>
                          <a:sym typeface="Arial"/>
                        </a:rPr>
                        <a:t>Interface faults</a:t>
                      </a:r>
                    </a:p>
                  </a:txBody>
                  <a:tcPr marL="54610" marR="54610" marT="54610" marB="54610" horzOverflow="overflow"/>
                </a:tc>
                <a:tc>
                  <a:txBody>
                    <a:bodyPr/>
                    <a:lstStyle/>
                    <a:p>
                      <a:pPr algn="just">
                        <a:defRPr sz="1800"/>
                      </a:pPr>
                      <a:r>
                        <a:rPr sz="1400">
                          <a:latin typeface="Arial"/>
                          <a:ea typeface="Arial"/>
                          <a:cs typeface="Arial"/>
                          <a:sym typeface="Arial"/>
                        </a:rPr>
                        <a:t>Parameter-type mismatches
Parameter number mismatches
Non-usage of the results of functions
Uncalled functions and procedures</a:t>
                      </a:r>
                    </a:p>
                  </a:txBody>
                  <a:tcPr marL="54610" marR="54610" marT="54610" marB="54610" horzOverflow="overflow"/>
                </a:tc>
              </a:tr>
              <a:tr h="370840">
                <a:tc>
                  <a:txBody>
                    <a:bodyPr/>
                    <a:lstStyle/>
                    <a:p>
                      <a:pPr algn="just">
                        <a:defRPr sz="1800"/>
                      </a:pPr>
                      <a:r>
                        <a:rPr sz="1400">
                          <a:latin typeface="Arial"/>
                          <a:ea typeface="Arial"/>
                          <a:cs typeface="Arial"/>
                          <a:sym typeface="Arial"/>
                        </a:rPr>
                        <a:t>Storage management faults</a:t>
                      </a:r>
                    </a:p>
                  </a:txBody>
                  <a:tcPr marL="54610" marR="54610" marT="54610" marB="54610" horzOverflow="overflow"/>
                </a:tc>
                <a:tc>
                  <a:txBody>
                    <a:bodyPr/>
                    <a:lstStyle/>
                    <a:p>
                      <a:pPr algn="just">
                        <a:defRPr sz="1800"/>
                      </a:pPr>
                      <a:r>
                        <a:rPr sz="1400">
                          <a:latin typeface="Arial"/>
                          <a:ea typeface="Arial"/>
                          <a:cs typeface="Arial"/>
                          <a:sym typeface="Arial"/>
                        </a:rPr>
                        <a:t>Unassigned pointers
Pointer arithmetic
Memory leaks</a:t>
                      </a:r>
                    </a:p>
                  </a:txBody>
                  <a:tcPr marL="54610" marR="54610" marT="54610" marB="54610" horzOverflow="overflow"/>
                </a:tc>
              </a:tr>
            </a:tbl>
          </a:graphicData>
        </a:graphic>
      </p:graphicFrame>
      <p:sp>
        <p:nvSpPr>
          <p:cNvPr id="16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pic>
        <p:nvPicPr>
          <p:cNvPr id="17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934385" y="497196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73" name="Rectangle 2"/>
          <p:cNvSpPr txBox="1">
            <a:spLocks noGrp="1"/>
          </p:cNvSpPr>
          <p:nvPr>
            <p:ph type="title"/>
          </p:nvPr>
        </p:nvSpPr>
        <p:spPr>
          <a:xfrm>
            <a:off x="457199" y="274638"/>
            <a:ext cx="7293234" cy="1143001"/>
          </a:xfrm>
          <a:prstGeom prst="rect">
            <a:avLst/>
          </a:prstGeom>
        </p:spPr>
        <p:txBody>
          <a:bodyPr/>
          <a:lstStyle/>
          <a:p>
            <a:r>
              <a:t>Inspections and testing</a:t>
            </a:r>
          </a:p>
        </p:txBody>
      </p:sp>
      <p:sp>
        <p:nvSpPr>
          <p:cNvPr id="174" name="Rectangle 3"/>
          <p:cNvSpPr txBox="1">
            <a:spLocks noGrp="1"/>
          </p:cNvSpPr>
          <p:nvPr>
            <p:ph type="body" idx="1"/>
          </p:nvPr>
        </p:nvSpPr>
        <p:spPr>
          <a:xfrm>
            <a:off x="457200" y="1600200"/>
            <a:ext cx="8229600" cy="4525963"/>
          </a:xfrm>
          <a:prstGeom prst="rect">
            <a:avLst/>
          </a:prstGeom>
        </p:spPr>
        <p:txBody>
          <a:bodyPr/>
          <a:lstStyle/>
          <a:p>
            <a:r>
              <a:t>Inspections and testing are complementary and not opposing verification techniques.</a:t>
            </a:r>
          </a:p>
          <a:p>
            <a:r>
              <a:t>Both should be used during the V &amp; V process.</a:t>
            </a:r>
          </a:p>
          <a:p>
            <a:r>
              <a:t>Inspections can check conformance with a specification but not conformance with the customer’s real requirements.</a:t>
            </a:r>
          </a:p>
          <a:p>
            <a:r>
              <a:t>Inspections cannot check non-functional characteristics such as performance, usability, etc.</a:t>
            </a:r>
          </a:p>
        </p:txBody>
      </p:sp>
      <p:sp>
        <p:nvSpPr>
          <p:cNvPr id="17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pic>
        <p:nvPicPr>
          <p:cNvPr id="17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497196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79" name="Title 1"/>
          <p:cNvSpPr txBox="1">
            <a:spLocks noGrp="1"/>
          </p:cNvSpPr>
          <p:nvPr>
            <p:ph type="title"/>
          </p:nvPr>
        </p:nvSpPr>
        <p:spPr>
          <a:xfrm>
            <a:off x="457199" y="274638"/>
            <a:ext cx="7293234" cy="1143001"/>
          </a:xfrm>
          <a:prstGeom prst="rect">
            <a:avLst/>
          </a:prstGeom>
        </p:spPr>
        <p:txBody>
          <a:bodyPr/>
          <a:lstStyle/>
          <a:p>
            <a:r>
              <a:t>A model of the software testing process </a:t>
            </a:r>
          </a:p>
        </p:txBody>
      </p:sp>
      <p:pic>
        <p:nvPicPr>
          <p:cNvPr id="180" name="Content Placeholder 3" descr="Content Placeholder 3"/>
          <p:cNvPicPr>
            <a:picLocks noChangeAspect="1"/>
          </p:cNvPicPr>
          <p:nvPr/>
        </p:nvPicPr>
        <p:blipFill>
          <a:blip r:embed="rId4">
            <a:extLst/>
          </a:blip>
          <a:stretch>
            <a:fillRect/>
          </a:stretch>
        </p:blipFill>
        <p:spPr>
          <a:xfrm>
            <a:off x="457200" y="2999461"/>
            <a:ext cx="8229600" cy="1727441"/>
          </a:xfrm>
          <a:prstGeom prst="rect">
            <a:avLst/>
          </a:prstGeom>
          <a:ln w="12700">
            <a:miter lim="400000"/>
          </a:ln>
        </p:spPr>
      </p:pic>
      <p:sp>
        <p:nvSpPr>
          <p:cNvPr id="18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pic>
        <p:nvPicPr>
          <p:cNvPr id="18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974081" y="501265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solidFill>
                  <a:srgbClr val="FF0000"/>
                </a:solidFill>
                <a:latin typeface="MS Reference Sans Serif"/>
                <a:ea typeface="MS Reference Sans Serif"/>
                <a:cs typeface="MS Reference Sans Serif"/>
                <a:sym typeface="MS Reference Sans Serif"/>
              </a:defRPr>
            </a:pPr>
            <a:r>
              <a:t>Test data  </a:t>
            </a:r>
            <a:r>
              <a:rPr>
                <a:solidFill>
                  <a:srgbClr val="46424D"/>
                </a:solidFill>
              </a:rPr>
              <a:t>Inputs which have been devised to </a:t>
            </a:r>
            <a:br>
              <a:rPr>
                <a:solidFill>
                  <a:srgbClr val="46424D"/>
                </a:solidFill>
              </a:rPr>
            </a:br>
            <a:r>
              <a:rPr>
                <a:solidFill>
                  <a:srgbClr val="46424D"/>
                </a:solidFill>
              </a:rPr>
              <a:t>test the system</a:t>
            </a:r>
          </a:p>
          <a:p>
            <a:pPr>
              <a:defRPr>
                <a:solidFill>
                  <a:srgbClr val="FF0000"/>
                </a:solidFill>
                <a:latin typeface="MS Reference Sans Serif"/>
                <a:ea typeface="MS Reference Sans Serif"/>
                <a:cs typeface="MS Reference Sans Serif"/>
                <a:sym typeface="MS Reference Sans Serif"/>
              </a:defRPr>
            </a:pPr>
            <a:r>
              <a:t>Test cases  </a:t>
            </a:r>
            <a:r>
              <a:rPr>
                <a:solidFill>
                  <a:schemeClr val="accent2"/>
                </a:solidFill>
              </a:rPr>
              <a:t>Inputs to test the system and the </a:t>
            </a:r>
            <a:br>
              <a:rPr>
                <a:solidFill>
                  <a:schemeClr val="accent2"/>
                </a:solidFill>
              </a:rPr>
            </a:br>
            <a:r>
              <a:rPr>
                <a:solidFill>
                  <a:schemeClr val="accent2"/>
                </a:solidFill>
              </a:rPr>
              <a:t>predicted outputs</a:t>
            </a:r>
            <a:r>
              <a:rPr>
                <a:solidFill>
                  <a:srgbClr val="46424D"/>
                </a:solidFill>
              </a:rPr>
              <a:t> from these inputs if the </a:t>
            </a:r>
            <a:br>
              <a:rPr>
                <a:solidFill>
                  <a:srgbClr val="46424D"/>
                </a:solidFill>
              </a:rPr>
            </a:br>
            <a:r>
              <a:rPr>
                <a:solidFill>
                  <a:srgbClr val="46424D"/>
                </a:solidFill>
              </a:rPr>
              <a:t>system operates according to its specification</a:t>
            </a:r>
          </a:p>
        </p:txBody>
      </p:sp>
      <p:sp>
        <p:nvSpPr>
          <p:cNvPr id="185"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Test data and test cases</a:t>
            </a:r>
          </a:p>
        </p:txBody>
      </p:sp>
      <p:pic>
        <p:nvPicPr>
          <p:cNvPr id="18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08554" y="412538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标题 1"/>
          <p:cNvSpPr txBox="1">
            <a:spLocks noGrp="1"/>
          </p:cNvSpPr>
          <p:nvPr>
            <p:ph type="title"/>
          </p:nvPr>
        </p:nvSpPr>
        <p:spPr>
          <a:xfrm>
            <a:off x="457199" y="274638"/>
            <a:ext cx="7293234" cy="1143001"/>
          </a:xfrm>
          <a:prstGeom prst="rect">
            <a:avLst/>
          </a:prstGeom>
        </p:spPr>
        <p:txBody>
          <a:bodyPr/>
          <a:lstStyle>
            <a:lvl1pPr>
              <a:defRPr b="0">
                <a:latin typeface="Microsoft Sans Serif"/>
                <a:ea typeface="Microsoft Sans Serif"/>
                <a:cs typeface="Microsoft Sans Serif"/>
                <a:sym typeface="Microsoft Sans Serif"/>
              </a:defRPr>
            </a:lvl1pPr>
          </a:lstStyle>
          <a:p>
            <a:r>
              <a:t>Choosing test case</a:t>
            </a:r>
          </a:p>
        </p:txBody>
      </p:sp>
      <p:sp>
        <p:nvSpPr>
          <p:cNvPr id="189" name="内容占位符 2"/>
          <p:cNvSpPr txBox="1">
            <a:spLocks noGrp="1"/>
          </p:cNvSpPr>
          <p:nvPr>
            <p:ph type="body" idx="1"/>
          </p:nvPr>
        </p:nvSpPr>
        <p:spPr>
          <a:xfrm>
            <a:off x="457200" y="1600200"/>
            <a:ext cx="8229600" cy="4525963"/>
          </a:xfrm>
          <a:prstGeom prst="rect">
            <a:avLst/>
          </a:prstGeom>
        </p:spPr>
        <p:txBody>
          <a:bodyPr/>
          <a:lstStyle/>
          <a:p>
            <a:pPr>
              <a:defRPr>
                <a:latin typeface="Microsoft Sans Serif"/>
                <a:ea typeface="Microsoft Sans Serif"/>
                <a:cs typeface="Microsoft Sans Serif"/>
                <a:sym typeface="Microsoft Sans Serif"/>
              </a:defRPr>
            </a:pPr>
            <a:r>
              <a:t>Black-box testing</a:t>
            </a:r>
          </a:p>
          <a:p>
            <a:pPr marL="742950" lvl="1" indent="-285750">
              <a:spcBef>
                <a:spcPts val="300"/>
              </a:spcBef>
              <a:defRPr sz="2000">
                <a:latin typeface="MS Reference Sans Serif"/>
                <a:ea typeface="MS Reference Sans Serif"/>
                <a:cs typeface="MS Reference Sans Serif"/>
                <a:sym typeface="MS Reference Sans Serif"/>
              </a:defRPr>
            </a:pPr>
            <a:r>
              <a:t>An approach to testing where the program is considered as a </a:t>
            </a:r>
            <a:r>
              <a:rPr>
                <a:latin typeface="Times New Roman"/>
                <a:ea typeface="Times New Roman"/>
                <a:cs typeface="Times New Roman"/>
                <a:sym typeface="Times New Roman"/>
              </a:rPr>
              <a:t>‘</a:t>
            </a:r>
            <a:r>
              <a:t>black-box</a:t>
            </a:r>
            <a:r>
              <a:rPr>
                <a:latin typeface="Times New Roman"/>
                <a:ea typeface="Times New Roman"/>
                <a:cs typeface="Times New Roman"/>
                <a:sym typeface="Times New Roman"/>
              </a:rPr>
              <a:t>’</a:t>
            </a:r>
          </a:p>
          <a:p>
            <a:pPr marL="742950" lvl="1" indent="-285750">
              <a:spcBef>
                <a:spcPts val="300"/>
              </a:spcBef>
              <a:defRPr sz="2000">
                <a:latin typeface="MS Reference Sans Serif"/>
                <a:ea typeface="MS Reference Sans Serif"/>
                <a:cs typeface="MS Reference Sans Serif"/>
                <a:sym typeface="MS Reference Sans Serif"/>
              </a:defRPr>
            </a:pPr>
            <a:r>
              <a:t>The program </a:t>
            </a:r>
            <a:r>
              <a:rPr>
                <a:solidFill>
                  <a:srgbClr val="FF0000"/>
                </a:solidFill>
              </a:rPr>
              <a:t>test cases are based on the system specification</a:t>
            </a:r>
            <a:endParaRPr>
              <a:latin typeface="Microsoft Sans Serif"/>
              <a:ea typeface="Microsoft Sans Serif"/>
              <a:cs typeface="Microsoft Sans Serif"/>
              <a:sym typeface="Microsoft Sans Serif"/>
            </a:endParaRPr>
          </a:p>
          <a:p>
            <a:pPr>
              <a:defRPr>
                <a:latin typeface="Microsoft Sans Serif"/>
                <a:ea typeface="Microsoft Sans Serif"/>
                <a:cs typeface="Microsoft Sans Serif"/>
                <a:sym typeface="Microsoft Sans Serif"/>
              </a:defRPr>
            </a:pPr>
            <a:r>
              <a:t>White-box testing</a:t>
            </a:r>
          </a:p>
          <a:p>
            <a:pPr marL="742950" lvl="1" indent="-285750">
              <a:spcBef>
                <a:spcPts val="300"/>
              </a:spcBef>
              <a:defRPr sz="2000">
                <a:solidFill>
                  <a:srgbClr val="FF0000"/>
                </a:solidFill>
                <a:latin typeface="MS Reference Sans Serif"/>
                <a:ea typeface="MS Reference Sans Serif"/>
                <a:cs typeface="MS Reference Sans Serif"/>
                <a:sym typeface="MS Reference Sans Serif"/>
              </a:defRPr>
            </a:pPr>
            <a:r>
              <a:t>Derivation of test cases according to program </a:t>
            </a:r>
            <a:br/>
            <a:r>
              <a:t>structure</a:t>
            </a:r>
            <a:r>
              <a:rPr>
                <a:solidFill>
                  <a:srgbClr val="46424D"/>
                </a:solidFill>
              </a:rPr>
              <a:t>. </a:t>
            </a:r>
          </a:p>
          <a:p>
            <a:pPr marL="742950" lvl="1" indent="-285750">
              <a:spcBef>
                <a:spcPts val="300"/>
              </a:spcBef>
              <a:defRPr sz="2000">
                <a:latin typeface="MS Reference Sans Serif"/>
                <a:ea typeface="MS Reference Sans Serif"/>
                <a:cs typeface="MS Reference Sans Serif"/>
                <a:sym typeface="MS Reference Sans Serif"/>
              </a:defRPr>
            </a:pPr>
            <a:r>
              <a:t>Knowledge of the program is used to identify additional test cases</a:t>
            </a:r>
          </a:p>
        </p:txBody>
      </p:sp>
      <p:pic>
        <p:nvPicPr>
          <p:cNvPr id="19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89224" y="5072555"/>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93" name="Title 1"/>
          <p:cNvSpPr txBox="1">
            <a:spLocks noGrp="1"/>
          </p:cNvSpPr>
          <p:nvPr>
            <p:ph type="title"/>
          </p:nvPr>
        </p:nvSpPr>
        <p:spPr>
          <a:xfrm>
            <a:off x="457199" y="274638"/>
            <a:ext cx="7293234" cy="1143001"/>
          </a:xfrm>
          <a:prstGeom prst="rect">
            <a:avLst/>
          </a:prstGeom>
        </p:spPr>
        <p:txBody>
          <a:bodyPr/>
          <a:lstStyle/>
          <a:p>
            <a:r>
              <a:t>Stages of testing</a:t>
            </a:r>
          </a:p>
        </p:txBody>
      </p:sp>
      <p:sp>
        <p:nvSpPr>
          <p:cNvPr id="194"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Development testing</a:t>
            </a:r>
            <a:r>
              <a:rPr>
                <a:solidFill>
                  <a:srgbClr val="46424D"/>
                </a:solidFill>
              </a:rPr>
              <a:t>, where the system is tested during development to discover bugs and defects. </a:t>
            </a:r>
          </a:p>
          <a:p>
            <a:pPr>
              <a:defRPr>
                <a:solidFill>
                  <a:srgbClr val="FF0000"/>
                </a:solidFill>
              </a:defRPr>
            </a:pPr>
            <a:r>
              <a:t>Release testing</a:t>
            </a:r>
            <a:r>
              <a:rPr>
                <a:solidFill>
                  <a:srgbClr val="46424D"/>
                </a:solidFill>
              </a:rPr>
              <a:t>, where a separate testing team test a complete version of the system before it is released to users. </a:t>
            </a:r>
          </a:p>
          <a:p>
            <a:pPr>
              <a:defRPr>
                <a:solidFill>
                  <a:srgbClr val="FF0000"/>
                </a:solidFill>
              </a:defRPr>
            </a:pPr>
            <a:r>
              <a:t>User testing</a:t>
            </a:r>
            <a:r>
              <a:rPr>
                <a:solidFill>
                  <a:srgbClr val="46424D"/>
                </a:solidFill>
              </a:rPr>
              <a:t>, where users or potential users of a system test the system in their own environment.</a:t>
            </a:r>
          </a:p>
        </p:txBody>
      </p:sp>
      <p:sp>
        <p:nvSpPr>
          <p:cNvPr id="19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pic>
        <p:nvPicPr>
          <p:cNvPr id="19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00149" y="449405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99" name="Title 1"/>
          <p:cNvSpPr txBox="1">
            <a:spLocks noGrp="1"/>
          </p:cNvSpPr>
          <p:nvPr>
            <p:ph type="title"/>
          </p:nvPr>
        </p:nvSpPr>
        <p:spPr>
          <a:xfrm>
            <a:off x="457199" y="274638"/>
            <a:ext cx="7293234" cy="1143001"/>
          </a:xfrm>
          <a:prstGeom prst="rect">
            <a:avLst/>
          </a:prstGeom>
        </p:spPr>
        <p:txBody>
          <a:bodyPr/>
          <a:lstStyle/>
          <a:p>
            <a:r>
              <a:t>Development testing</a:t>
            </a:r>
          </a:p>
        </p:txBody>
      </p:sp>
      <p:sp>
        <p:nvSpPr>
          <p:cNvPr id="200" name="Content Placeholder 2"/>
          <p:cNvSpPr txBox="1">
            <a:spLocks noGrp="1"/>
          </p:cNvSpPr>
          <p:nvPr>
            <p:ph type="body" idx="1"/>
          </p:nvPr>
        </p:nvSpPr>
        <p:spPr>
          <a:xfrm>
            <a:off x="457200" y="1600200"/>
            <a:ext cx="8229600" cy="4525963"/>
          </a:xfrm>
          <a:prstGeom prst="rect">
            <a:avLst/>
          </a:prstGeom>
        </p:spPr>
        <p:txBody>
          <a:bodyPr/>
          <a:lstStyle/>
          <a:p>
            <a:r>
              <a:t>Development testing includes all testing activities that are carried out by the team developing the system. </a:t>
            </a:r>
          </a:p>
          <a:p>
            <a:pPr marL="742950" lvl="1" indent="-285750">
              <a:spcBef>
                <a:spcPts val="300"/>
              </a:spcBef>
              <a:defRPr sz="2000">
                <a:solidFill>
                  <a:srgbClr val="FF0000"/>
                </a:solidFill>
              </a:defRPr>
            </a:pPr>
            <a:r>
              <a:t>Unit testing</a:t>
            </a:r>
            <a:r>
              <a:rPr>
                <a:solidFill>
                  <a:srgbClr val="46424D"/>
                </a:solidFill>
              </a:rPr>
              <a:t>, where individual program units or object classes are tested. Unit testing should focus on testing the functionality of objects or methods.</a:t>
            </a:r>
          </a:p>
          <a:p>
            <a:pPr marL="742950" lvl="1" indent="-285750">
              <a:spcBef>
                <a:spcPts val="300"/>
              </a:spcBef>
              <a:defRPr sz="2000">
                <a:solidFill>
                  <a:srgbClr val="FF0000"/>
                </a:solidFill>
              </a:defRPr>
            </a:pPr>
            <a:r>
              <a:t>Component testing</a:t>
            </a:r>
            <a:r>
              <a:rPr>
                <a:solidFill>
                  <a:srgbClr val="46424D"/>
                </a:solidFill>
              </a:rPr>
              <a:t>, where several individual units are integrated to create composite components. Component testing should focus on testing component interfaces.</a:t>
            </a:r>
          </a:p>
          <a:p>
            <a:pPr marL="742950" lvl="1" indent="-285750">
              <a:spcBef>
                <a:spcPts val="300"/>
              </a:spcBef>
              <a:defRPr sz="2000">
                <a:solidFill>
                  <a:srgbClr val="FF0000"/>
                </a:solidFill>
              </a:defRPr>
            </a:pPr>
            <a:r>
              <a:t>System testing</a:t>
            </a:r>
            <a:r>
              <a:rPr>
                <a:solidFill>
                  <a:srgbClr val="46424D"/>
                </a:solidFill>
              </a:rPr>
              <a:t>, where some or all of the components in a system are integrated and the system is tested as a whole. System testing should focus on testing component interactions.</a:t>
            </a:r>
          </a:p>
        </p:txBody>
      </p:sp>
      <p:sp>
        <p:nvSpPr>
          <p:cNvPr id="20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pic>
        <p:nvPicPr>
          <p:cNvPr id="20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1" y="538160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05" name="Rectangle 2"/>
          <p:cNvSpPr txBox="1">
            <a:spLocks noGrp="1"/>
          </p:cNvSpPr>
          <p:nvPr>
            <p:ph type="title"/>
          </p:nvPr>
        </p:nvSpPr>
        <p:spPr>
          <a:xfrm>
            <a:off x="457199" y="274638"/>
            <a:ext cx="7293234" cy="1143001"/>
          </a:xfrm>
          <a:prstGeom prst="rect">
            <a:avLst/>
          </a:prstGeom>
        </p:spPr>
        <p:txBody>
          <a:bodyPr/>
          <a:lstStyle/>
          <a:p>
            <a:r>
              <a:t>Unit testing</a:t>
            </a:r>
          </a:p>
        </p:txBody>
      </p:sp>
      <p:sp>
        <p:nvSpPr>
          <p:cNvPr id="206" name="Rectangle 3"/>
          <p:cNvSpPr txBox="1">
            <a:spLocks noGrp="1"/>
          </p:cNvSpPr>
          <p:nvPr>
            <p:ph type="body" idx="1"/>
          </p:nvPr>
        </p:nvSpPr>
        <p:spPr>
          <a:xfrm>
            <a:off x="457200" y="1600200"/>
            <a:ext cx="8229600" cy="4525963"/>
          </a:xfrm>
          <a:prstGeom prst="rect">
            <a:avLst/>
          </a:prstGeom>
        </p:spPr>
        <p:txBody>
          <a:bodyPr/>
          <a:lstStyle/>
          <a:p>
            <a:r>
              <a:t>Unit testing is the process of </a:t>
            </a:r>
            <a:r>
              <a:rPr>
                <a:solidFill>
                  <a:srgbClr val="FF0000"/>
                </a:solidFill>
              </a:rPr>
              <a:t>testing individual components </a:t>
            </a:r>
            <a:r>
              <a:t>in isolation.</a:t>
            </a:r>
          </a:p>
          <a:p>
            <a:pPr>
              <a:defRPr>
                <a:solidFill>
                  <a:srgbClr val="FF0000"/>
                </a:solidFill>
              </a:defRPr>
            </a:pPr>
            <a:r>
              <a:t>It is a defect testing process</a:t>
            </a:r>
            <a:r>
              <a:rPr>
                <a:solidFill>
                  <a:srgbClr val="46424D"/>
                </a:solidFill>
              </a:rPr>
              <a:t>.</a:t>
            </a:r>
          </a:p>
          <a:p>
            <a:pPr>
              <a:defRPr>
                <a:solidFill>
                  <a:srgbClr val="FF0000"/>
                </a:solidFill>
              </a:defRPr>
            </a:pPr>
            <a:r>
              <a:t>Units may be</a:t>
            </a:r>
            <a:r>
              <a:rPr>
                <a:solidFill>
                  <a:srgbClr val="46424D"/>
                </a:solidFill>
              </a:rPr>
              <a:t>:</a:t>
            </a:r>
          </a:p>
          <a:p>
            <a:pPr marL="742950" lvl="1" indent="-285750">
              <a:spcBef>
                <a:spcPts val="300"/>
              </a:spcBef>
              <a:defRPr sz="2000"/>
            </a:pPr>
            <a:r>
              <a:t>Individual functions or methods within an object </a:t>
            </a:r>
          </a:p>
          <a:p>
            <a:pPr marL="742950" lvl="1" indent="-285750">
              <a:spcBef>
                <a:spcPts val="300"/>
              </a:spcBef>
              <a:defRPr sz="2000"/>
            </a:pPr>
            <a:r>
              <a:t>Object classes with several attributes and methods </a:t>
            </a:r>
          </a:p>
          <a:p>
            <a:pPr marL="742950" lvl="1" indent="-285750">
              <a:spcBef>
                <a:spcPts val="300"/>
              </a:spcBef>
              <a:defRPr sz="2000"/>
            </a:pPr>
            <a:r>
              <a:t>Composite components with defined interfaces used to access their functionality.</a:t>
            </a:r>
          </a:p>
        </p:txBody>
      </p:sp>
      <p:sp>
        <p:nvSpPr>
          <p:cNvPr id="20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20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82081" y="48627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07" name="Title 1"/>
          <p:cNvSpPr txBox="1">
            <a:spLocks noGrp="1"/>
          </p:cNvSpPr>
          <p:nvPr>
            <p:ph type="title"/>
          </p:nvPr>
        </p:nvSpPr>
        <p:spPr>
          <a:xfrm>
            <a:off x="457199" y="274638"/>
            <a:ext cx="7293234" cy="1143001"/>
          </a:xfrm>
          <a:prstGeom prst="rect">
            <a:avLst/>
          </a:prstGeom>
        </p:spPr>
        <p:txBody>
          <a:bodyPr/>
          <a:lstStyle/>
          <a:p>
            <a:r>
              <a:t>Program testing</a:t>
            </a:r>
          </a:p>
        </p:txBody>
      </p:sp>
      <p:sp>
        <p:nvSpPr>
          <p:cNvPr id="108" name="Content Placeholder 2"/>
          <p:cNvSpPr txBox="1">
            <a:spLocks noGrp="1"/>
          </p:cNvSpPr>
          <p:nvPr>
            <p:ph type="body" idx="1"/>
          </p:nvPr>
        </p:nvSpPr>
        <p:spPr>
          <a:xfrm>
            <a:off x="457200" y="1600200"/>
            <a:ext cx="8229600" cy="4525963"/>
          </a:xfrm>
          <a:prstGeom prst="rect">
            <a:avLst/>
          </a:prstGeom>
        </p:spPr>
        <p:txBody>
          <a:bodyPr/>
          <a:lstStyle/>
          <a:p>
            <a:pPr>
              <a:defRPr sz="2200"/>
            </a:pPr>
            <a:r>
              <a:t>Testing is intended </a:t>
            </a:r>
            <a:r>
              <a:rPr>
                <a:solidFill>
                  <a:srgbClr val="FF0000"/>
                </a:solidFill>
              </a:rPr>
              <a:t>to show that a program does what it is intended to do and to discover program defects before it is put into use. </a:t>
            </a:r>
          </a:p>
          <a:p>
            <a:pPr>
              <a:defRPr sz="2200"/>
            </a:pPr>
            <a:r>
              <a:t>When you test software, you execute a program using artificial data. </a:t>
            </a:r>
          </a:p>
          <a:p>
            <a:pPr>
              <a:defRPr sz="2200"/>
            </a:pPr>
            <a:r>
              <a:t>You check the results of the test run for errors, anomalies or information about the program’s non-functional attributes. </a:t>
            </a:r>
          </a:p>
          <a:p>
            <a:pPr>
              <a:defRPr sz="2200">
                <a:solidFill>
                  <a:srgbClr val="FF0000"/>
                </a:solidFill>
              </a:defRPr>
            </a:pPr>
            <a:r>
              <a:t>Can reveal the presence of errors NOT their </a:t>
            </a:r>
            <a:br/>
            <a:r>
              <a:t>absence</a:t>
            </a:r>
            <a:r>
              <a:rPr>
                <a:solidFill>
                  <a:srgbClr val="46424D"/>
                </a:solidFill>
              </a:rPr>
              <a:t>.</a:t>
            </a:r>
          </a:p>
          <a:p>
            <a:pPr>
              <a:defRPr sz="2200"/>
            </a:pPr>
            <a:r>
              <a:t>Testing </a:t>
            </a:r>
            <a:r>
              <a:rPr>
                <a:solidFill>
                  <a:srgbClr val="FF0000"/>
                </a:solidFill>
              </a:rPr>
              <a:t>is part of a more general verification and validation process</a:t>
            </a:r>
            <a:r>
              <a:t>, which also includes static validation techniques.</a:t>
            </a:r>
          </a:p>
        </p:txBody>
      </p:sp>
      <p:sp>
        <p:nvSpPr>
          <p:cNvPr id="109"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038895" y="417387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11" name="Rectangle 2"/>
          <p:cNvSpPr txBox="1">
            <a:spLocks noGrp="1"/>
          </p:cNvSpPr>
          <p:nvPr>
            <p:ph type="title"/>
          </p:nvPr>
        </p:nvSpPr>
        <p:spPr>
          <a:xfrm>
            <a:off x="457199" y="274638"/>
            <a:ext cx="7293234" cy="1143001"/>
          </a:xfrm>
          <a:prstGeom prst="rect">
            <a:avLst/>
          </a:prstGeom>
        </p:spPr>
        <p:txBody>
          <a:bodyPr/>
          <a:lstStyle/>
          <a:p>
            <a:r>
              <a:t>Object class testing</a:t>
            </a:r>
          </a:p>
        </p:txBody>
      </p:sp>
      <p:sp>
        <p:nvSpPr>
          <p:cNvPr id="212"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Complete test coverage of a class </a:t>
            </a:r>
            <a:r>
              <a:rPr>
                <a:solidFill>
                  <a:srgbClr val="46424D"/>
                </a:solidFill>
              </a:rPr>
              <a:t>involves</a:t>
            </a:r>
          </a:p>
          <a:p>
            <a:pPr marL="742950" lvl="1" indent="-285750">
              <a:spcBef>
                <a:spcPts val="300"/>
              </a:spcBef>
              <a:defRPr sz="2000"/>
            </a:pPr>
            <a:r>
              <a:t>Testing all operations associated with an object </a:t>
            </a:r>
          </a:p>
          <a:p>
            <a:pPr marL="742950" lvl="1" indent="-285750">
              <a:spcBef>
                <a:spcPts val="300"/>
              </a:spcBef>
              <a:defRPr sz="2000"/>
            </a:pPr>
            <a:r>
              <a:t>Setting and interrogating all object attributes </a:t>
            </a:r>
          </a:p>
          <a:p>
            <a:pPr marL="742950" lvl="1" indent="-285750">
              <a:spcBef>
                <a:spcPts val="300"/>
              </a:spcBef>
              <a:defRPr sz="2000"/>
            </a:pPr>
            <a:r>
              <a:t>Exercising the object in all possible states.</a:t>
            </a:r>
          </a:p>
          <a:p>
            <a:r>
              <a:t>Inheritance makes it more difficult to design object class tests as the information to be tested is not localised.</a:t>
            </a:r>
          </a:p>
        </p:txBody>
      </p:sp>
      <p:sp>
        <p:nvSpPr>
          <p:cNvPr id="21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1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931478" y="445604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065670" fill="hold"/>
                                        <p:tgtEl>
                                          <p:spTgt spid="2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17" name="Title 1"/>
          <p:cNvSpPr txBox="1">
            <a:spLocks noGrp="1"/>
          </p:cNvSpPr>
          <p:nvPr>
            <p:ph type="title"/>
          </p:nvPr>
        </p:nvSpPr>
        <p:spPr>
          <a:xfrm>
            <a:off x="457199" y="274638"/>
            <a:ext cx="7293234" cy="1143001"/>
          </a:xfrm>
          <a:prstGeom prst="rect">
            <a:avLst/>
          </a:prstGeom>
        </p:spPr>
        <p:txBody>
          <a:bodyPr/>
          <a:lstStyle/>
          <a:p>
            <a:r>
              <a:t>The weather station object interface </a:t>
            </a:r>
          </a:p>
        </p:txBody>
      </p:sp>
      <p:pic>
        <p:nvPicPr>
          <p:cNvPr id="218" name="Content Placeholder 3" descr="Content Placeholder 3"/>
          <p:cNvPicPr>
            <a:picLocks noChangeAspect="1"/>
          </p:cNvPicPr>
          <p:nvPr/>
        </p:nvPicPr>
        <p:blipFill>
          <a:blip r:embed="rId4">
            <a:extLst/>
          </a:blip>
          <a:stretch>
            <a:fillRect/>
          </a:stretch>
        </p:blipFill>
        <p:spPr>
          <a:xfrm>
            <a:off x="3024166" y="2053664"/>
            <a:ext cx="3529032" cy="3725076"/>
          </a:xfrm>
          <a:prstGeom prst="rect">
            <a:avLst/>
          </a:prstGeom>
          <a:ln w="12700">
            <a:miter lim="400000"/>
          </a:ln>
        </p:spPr>
      </p:pic>
      <p:sp>
        <p:nvSpPr>
          <p:cNvPr id="21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2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907075" y="37147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23" name="Rectangle 2"/>
          <p:cNvSpPr txBox="1">
            <a:spLocks noGrp="1"/>
          </p:cNvSpPr>
          <p:nvPr>
            <p:ph type="title"/>
          </p:nvPr>
        </p:nvSpPr>
        <p:spPr>
          <a:xfrm>
            <a:off x="457199" y="274638"/>
            <a:ext cx="7293234" cy="1143001"/>
          </a:xfrm>
          <a:prstGeom prst="rect">
            <a:avLst/>
          </a:prstGeom>
        </p:spPr>
        <p:txBody>
          <a:bodyPr/>
          <a:lstStyle/>
          <a:p>
            <a:r>
              <a:t>Weather station testing</a:t>
            </a:r>
          </a:p>
        </p:txBody>
      </p:sp>
      <p:sp>
        <p:nvSpPr>
          <p:cNvPr id="224"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Need to define test cases </a:t>
            </a:r>
            <a:r>
              <a:rPr>
                <a:solidFill>
                  <a:srgbClr val="46424D"/>
                </a:solidFill>
              </a:rPr>
              <a:t>for reportWeather, calibrate, test, startup and shutdown.</a:t>
            </a:r>
          </a:p>
          <a:p>
            <a:r>
              <a:t>Using a state model, identify sequences of state transitions to be tested and the event sequences to cause these transitions</a:t>
            </a:r>
          </a:p>
          <a:p>
            <a:r>
              <a:t>For example:</a:t>
            </a:r>
          </a:p>
          <a:p>
            <a:pPr marL="742950" lvl="1" indent="-285750">
              <a:spcBef>
                <a:spcPts val="300"/>
              </a:spcBef>
              <a:defRPr sz="2000"/>
            </a:pPr>
            <a:r>
              <a:t>Shutdown -&gt; Running-&gt; Shutdown</a:t>
            </a:r>
          </a:p>
          <a:p>
            <a:pPr marL="742950" lvl="1" indent="-285750">
              <a:spcBef>
                <a:spcPts val="300"/>
              </a:spcBef>
              <a:defRPr sz="2000"/>
            </a:pPr>
            <a:r>
              <a:t>Configuring-&gt; Running-&gt; Testing -&gt; Transmitting -&gt; Running</a:t>
            </a:r>
          </a:p>
          <a:p>
            <a:pPr marL="742950" lvl="1" indent="-285750">
              <a:spcBef>
                <a:spcPts val="300"/>
              </a:spcBef>
              <a:defRPr sz="2000"/>
            </a:pPr>
            <a:r>
              <a:t>Running-&gt; Collecting-&gt; Running-&gt; Summarizing -&gt; Transmitting -&gt; Running</a:t>
            </a:r>
          </a:p>
        </p:txBody>
      </p:sp>
      <p:sp>
        <p:nvSpPr>
          <p:cNvPr id="22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2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29" name="Title 1"/>
          <p:cNvSpPr txBox="1">
            <a:spLocks noGrp="1"/>
          </p:cNvSpPr>
          <p:nvPr>
            <p:ph type="title"/>
          </p:nvPr>
        </p:nvSpPr>
        <p:spPr>
          <a:xfrm>
            <a:off x="457199" y="274638"/>
            <a:ext cx="7293234" cy="1143001"/>
          </a:xfrm>
          <a:prstGeom prst="rect">
            <a:avLst/>
          </a:prstGeom>
        </p:spPr>
        <p:txBody>
          <a:bodyPr/>
          <a:lstStyle/>
          <a:p>
            <a:r>
              <a:t>Automated testing</a:t>
            </a:r>
          </a:p>
        </p:txBody>
      </p:sp>
      <p:sp>
        <p:nvSpPr>
          <p:cNvPr id="230"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Whenever possible, unit testing should be automated so that tests are run and checked without manual intervention.</a:t>
            </a:r>
          </a:p>
          <a:p>
            <a:r>
              <a:t>In automated unit testing, you make use of a test automation framework (such as JUnit) to write and run your program tests. </a:t>
            </a:r>
          </a:p>
          <a:p>
            <a:r>
              <a:t>Unit testing frameworks provide generic test classes that you extend to create specific test cases. They can then run all of the tests that you have implemented and report, often through some GUI, on the success of otherwise of the tests. </a:t>
            </a:r>
          </a:p>
        </p:txBody>
      </p:sp>
      <p:sp>
        <p:nvSpPr>
          <p:cNvPr id="23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3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1"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35" name="Title 1"/>
          <p:cNvSpPr txBox="1">
            <a:spLocks noGrp="1"/>
          </p:cNvSpPr>
          <p:nvPr>
            <p:ph type="title"/>
          </p:nvPr>
        </p:nvSpPr>
        <p:spPr>
          <a:xfrm>
            <a:off x="457199" y="274638"/>
            <a:ext cx="7293234" cy="1143001"/>
          </a:xfrm>
          <a:prstGeom prst="rect">
            <a:avLst/>
          </a:prstGeom>
        </p:spPr>
        <p:txBody>
          <a:bodyPr/>
          <a:lstStyle/>
          <a:p>
            <a:r>
              <a:t>Automated test components</a:t>
            </a:r>
          </a:p>
        </p:txBody>
      </p:sp>
      <p:sp>
        <p:nvSpPr>
          <p:cNvPr id="236"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A setup part</a:t>
            </a:r>
            <a:r>
              <a:rPr>
                <a:solidFill>
                  <a:srgbClr val="46424D"/>
                </a:solidFill>
              </a:rPr>
              <a:t>, where you initialize the system with the test case, namely the inputs and expected outputs.</a:t>
            </a:r>
          </a:p>
          <a:p>
            <a:pPr>
              <a:defRPr>
                <a:solidFill>
                  <a:srgbClr val="FF0000"/>
                </a:solidFill>
              </a:defRPr>
            </a:pPr>
            <a:r>
              <a:t>A call part</a:t>
            </a:r>
            <a:r>
              <a:rPr>
                <a:solidFill>
                  <a:srgbClr val="46424D"/>
                </a:solidFill>
              </a:rPr>
              <a:t>, where you call the object or method to be tested.</a:t>
            </a:r>
          </a:p>
          <a:p>
            <a:pPr>
              <a:defRPr>
                <a:solidFill>
                  <a:srgbClr val="FF0000"/>
                </a:solidFill>
              </a:defRPr>
            </a:pPr>
            <a:r>
              <a:t>An assertion part </a:t>
            </a:r>
            <a:r>
              <a:rPr>
                <a:solidFill>
                  <a:srgbClr val="46424D"/>
                </a:solidFill>
              </a:rPr>
              <a:t>where you compare the result of the call with the expected result. If the assertion evaluates to true, the test has been successful  if false, then it has failed.</a:t>
            </a:r>
          </a:p>
        </p:txBody>
      </p:sp>
      <p:sp>
        <p:nvSpPr>
          <p:cNvPr id="23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pic>
        <p:nvPicPr>
          <p:cNvPr id="23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75349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标题 1"/>
          <p:cNvSpPr txBox="1">
            <a:spLocks noGrp="1"/>
          </p:cNvSpPr>
          <p:nvPr>
            <p:ph type="title"/>
          </p:nvPr>
        </p:nvSpPr>
        <p:spPr>
          <a:xfrm>
            <a:off x="457199" y="274638"/>
            <a:ext cx="7293234" cy="1143001"/>
          </a:xfrm>
          <a:prstGeom prst="rect">
            <a:avLst/>
          </a:prstGeom>
        </p:spPr>
        <p:txBody>
          <a:bodyPr/>
          <a:lstStyle>
            <a:lvl1pPr>
              <a:defRPr b="0">
                <a:latin typeface="Microsoft Sans Serif"/>
                <a:ea typeface="Microsoft Sans Serif"/>
                <a:cs typeface="Microsoft Sans Serif"/>
                <a:sym typeface="Microsoft Sans Serif"/>
              </a:defRPr>
            </a:lvl1pPr>
          </a:lstStyle>
          <a:p>
            <a:r>
              <a:t>Automatic unit testing</a:t>
            </a:r>
          </a:p>
        </p:txBody>
      </p:sp>
      <p:sp>
        <p:nvSpPr>
          <p:cNvPr id="241" name="内容占位符 2"/>
          <p:cNvSpPr txBox="1">
            <a:spLocks noGrp="1"/>
          </p:cNvSpPr>
          <p:nvPr>
            <p:ph type="body" idx="1"/>
          </p:nvPr>
        </p:nvSpPr>
        <p:spPr>
          <a:xfrm>
            <a:off x="457200" y="1600200"/>
            <a:ext cx="8229600" cy="4525963"/>
          </a:xfrm>
          <a:prstGeom prst="rect">
            <a:avLst/>
          </a:prstGeom>
        </p:spPr>
        <p:txBody>
          <a:bodyPr/>
          <a:lstStyle/>
          <a:p>
            <a:pPr marL="0" indent="0">
              <a:buNone/>
              <a:defRPr>
                <a:latin typeface="MS Reference Sans Serif"/>
                <a:ea typeface="MS Reference Sans Serif"/>
                <a:cs typeface="MS Reference Sans Serif"/>
                <a:sym typeface="MS Reference Sans Serif"/>
              </a:defRPr>
            </a:pPr>
            <a:endParaRPr dirty="0"/>
          </a:p>
        </p:txBody>
      </p:sp>
      <p:pic>
        <p:nvPicPr>
          <p:cNvPr id="24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931230" y="2470195"/>
            <a:ext cx="571500" cy="571500"/>
          </a:xfrm>
          <a:prstGeom prst="rect">
            <a:avLst/>
          </a:prstGeom>
          <a:ln w="12700">
            <a:miter lim="400000"/>
          </a:ln>
        </p:spPr>
      </p:pic>
      <p:pic>
        <p:nvPicPr>
          <p:cNvPr id="2" name="图片 1" descr="屏幕快照 2020-03-29 下午3.11.4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1417639"/>
            <a:ext cx="6586843" cy="5440361"/>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标题 1"/>
          <p:cNvSpPr txBox="1">
            <a:spLocks noGrp="1"/>
          </p:cNvSpPr>
          <p:nvPr>
            <p:ph type="title"/>
          </p:nvPr>
        </p:nvSpPr>
        <p:spPr>
          <a:xfrm>
            <a:off x="457199" y="274638"/>
            <a:ext cx="7293234" cy="1143001"/>
          </a:xfrm>
          <a:prstGeom prst="rect">
            <a:avLst/>
          </a:prstGeom>
        </p:spPr>
        <p:txBody>
          <a:bodyPr/>
          <a:lstStyle>
            <a:lvl1pPr>
              <a:defRPr b="0">
                <a:latin typeface="Microsoft Sans Serif"/>
                <a:ea typeface="Microsoft Sans Serif"/>
                <a:cs typeface="Microsoft Sans Serif"/>
                <a:sym typeface="Microsoft Sans Serif"/>
              </a:defRPr>
            </a:lvl1pPr>
          </a:lstStyle>
          <a:p>
            <a:r>
              <a:t>Some Tools for automatic testing</a:t>
            </a:r>
          </a:p>
        </p:txBody>
      </p:sp>
      <p:sp>
        <p:nvSpPr>
          <p:cNvPr id="246" name="内容占位符 2"/>
          <p:cNvSpPr txBox="1">
            <a:spLocks noGrp="1"/>
          </p:cNvSpPr>
          <p:nvPr>
            <p:ph type="body" idx="1"/>
          </p:nvPr>
        </p:nvSpPr>
        <p:spPr>
          <a:xfrm>
            <a:off x="457200" y="1600200"/>
            <a:ext cx="8229600" cy="4525963"/>
          </a:xfrm>
          <a:prstGeom prst="rect">
            <a:avLst/>
          </a:prstGeom>
        </p:spPr>
        <p:txBody>
          <a:bodyPr/>
          <a:lstStyle/>
          <a:p>
            <a:r>
              <a:t>Selenium :Browse testing</a:t>
            </a:r>
          </a:p>
          <a:p>
            <a:r>
              <a:t>QTP(HP QuickTest Professional software ): for regression testing </a:t>
            </a:r>
          </a:p>
          <a:p>
            <a:r>
              <a:t>WinRunner: for function testing</a:t>
            </a:r>
          </a:p>
          <a:p>
            <a:r>
              <a:t>Rational robot: integrated testing tools</a:t>
            </a:r>
          </a:p>
          <a:p>
            <a:r>
              <a:t>Advent Qengine: for web application</a:t>
            </a:r>
          </a:p>
          <a:p>
            <a:r>
              <a:t>LoadRunner: load testing</a:t>
            </a:r>
          </a:p>
          <a:p>
            <a:pPr marL="0" indent="0">
              <a:buSzTx/>
              <a:buFont typeface="Wingdings"/>
              <a:buNone/>
            </a:pPr>
            <a:r>
              <a:t>    ……</a:t>
            </a:r>
          </a:p>
        </p:txBody>
      </p:sp>
      <p:pic>
        <p:nvPicPr>
          <p:cNvPr id="24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019473" y="46852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50" name="Title 1"/>
          <p:cNvSpPr txBox="1">
            <a:spLocks noGrp="1"/>
          </p:cNvSpPr>
          <p:nvPr>
            <p:ph type="title"/>
          </p:nvPr>
        </p:nvSpPr>
        <p:spPr>
          <a:xfrm>
            <a:off x="457199" y="274638"/>
            <a:ext cx="7293234" cy="1143001"/>
          </a:xfrm>
          <a:prstGeom prst="rect">
            <a:avLst/>
          </a:prstGeom>
        </p:spPr>
        <p:txBody>
          <a:bodyPr/>
          <a:lstStyle/>
          <a:p>
            <a:r>
              <a:t>Testing strategies</a:t>
            </a:r>
          </a:p>
        </p:txBody>
      </p:sp>
      <p:sp>
        <p:nvSpPr>
          <p:cNvPr id="251"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Partition testing, </a:t>
            </a:r>
            <a:r>
              <a:rPr>
                <a:solidFill>
                  <a:srgbClr val="46424D"/>
                </a:solidFill>
              </a:rPr>
              <a:t>where you identify groups of inputs that have common characteristics and should be processed in the same way. </a:t>
            </a:r>
          </a:p>
          <a:p>
            <a:pPr marL="742950" lvl="1" indent="-285750">
              <a:spcBef>
                <a:spcPts val="300"/>
              </a:spcBef>
              <a:defRPr sz="2000"/>
            </a:pPr>
            <a:r>
              <a:t>You should choose tests from within each of these groups.</a:t>
            </a:r>
          </a:p>
          <a:p>
            <a:pPr>
              <a:defRPr>
                <a:solidFill>
                  <a:srgbClr val="FF0000"/>
                </a:solidFill>
              </a:defRPr>
            </a:pPr>
            <a:r>
              <a:t>Guideline-based testing</a:t>
            </a:r>
            <a:r>
              <a:rPr>
                <a:solidFill>
                  <a:srgbClr val="46424D"/>
                </a:solidFill>
              </a:rPr>
              <a:t>, where you use testing guidelines to choose test cases. </a:t>
            </a:r>
          </a:p>
          <a:p>
            <a:pPr marL="742950" lvl="1" indent="-285750">
              <a:spcBef>
                <a:spcPts val="300"/>
              </a:spcBef>
              <a:defRPr sz="2000"/>
            </a:pPr>
            <a:r>
              <a:t>These guidelines reflect previous experience of the kinds of errors that programmers often make when developing components.</a:t>
            </a:r>
          </a:p>
        </p:txBody>
      </p:sp>
      <p:sp>
        <p:nvSpPr>
          <p:cNvPr id="25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pic>
        <p:nvPicPr>
          <p:cNvPr id="25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6988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5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56" name="Rectangle 2"/>
          <p:cNvSpPr txBox="1">
            <a:spLocks noGrp="1"/>
          </p:cNvSpPr>
          <p:nvPr>
            <p:ph type="title"/>
          </p:nvPr>
        </p:nvSpPr>
        <p:spPr>
          <a:xfrm>
            <a:off x="457199" y="274638"/>
            <a:ext cx="7293234" cy="1143001"/>
          </a:xfrm>
          <a:prstGeom prst="rect">
            <a:avLst/>
          </a:prstGeom>
        </p:spPr>
        <p:txBody>
          <a:bodyPr/>
          <a:lstStyle/>
          <a:p>
            <a:r>
              <a:t>Partition testing</a:t>
            </a:r>
          </a:p>
        </p:txBody>
      </p:sp>
      <p:sp>
        <p:nvSpPr>
          <p:cNvPr id="257" name="Rectangle 3"/>
          <p:cNvSpPr txBox="1">
            <a:spLocks noGrp="1"/>
          </p:cNvSpPr>
          <p:nvPr>
            <p:ph type="body" idx="1"/>
          </p:nvPr>
        </p:nvSpPr>
        <p:spPr>
          <a:xfrm>
            <a:off x="457200" y="1600200"/>
            <a:ext cx="8229600" cy="4525963"/>
          </a:xfrm>
          <a:prstGeom prst="rect">
            <a:avLst/>
          </a:prstGeom>
        </p:spPr>
        <p:txBody>
          <a:bodyPr/>
          <a:lstStyle/>
          <a:p>
            <a:r>
              <a:t>Input data and output results often fall into different classes where all members of a class are related.</a:t>
            </a:r>
          </a:p>
          <a:p>
            <a:r>
              <a:t>Each of these classes is an </a:t>
            </a:r>
            <a:r>
              <a:rPr>
                <a:solidFill>
                  <a:srgbClr val="FF0000"/>
                </a:solidFill>
              </a:rPr>
              <a:t>equivalence partition</a:t>
            </a:r>
            <a:r>
              <a:t> or domain where the program behaves in an equivalent way for each class member.</a:t>
            </a:r>
          </a:p>
          <a:p>
            <a:r>
              <a:t>Test cases should be chosen from each partition.</a:t>
            </a:r>
          </a:p>
        </p:txBody>
      </p:sp>
      <p:sp>
        <p:nvSpPr>
          <p:cNvPr id="258"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pic>
        <p:nvPicPr>
          <p:cNvPr id="25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975352" y="464425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5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9"/>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62" name="Title 1"/>
          <p:cNvSpPr txBox="1">
            <a:spLocks noGrp="1"/>
          </p:cNvSpPr>
          <p:nvPr>
            <p:ph type="title"/>
          </p:nvPr>
        </p:nvSpPr>
        <p:spPr>
          <a:xfrm>
            <a:off x="457199" y="274638"/>
            <a:ext cx="7293234" cy="1143001"/>
          </a:xfrm>
          <a:prstGeom prst="rect">
            <a:avLst/>
          </a:prstGeom>
        </p:spPr>
        <p:txBody>
          <a:bodyPr/>
          <a:lstStyle/>
          <a:p>
            <a:r>
              <a:t>Equivalence partitioning </a:t>
            </a:r>
          </a:p>
        </p:txBody>
      </p:sp>
      <p:pic>
        <p:nvPicPr>
          <p:cNvPr id="263" name="Content Placeholder 3" descr="Content Placeholder 3"/>
          <p:cNvPicPr>
            <a:picLocks noChangeAspect="1"/>
          </p:cNvPicPr>
          <p:nvPr/>
        </p:nvPicPr>
        <p:blipFill>
          <a:blip r:embed="rId4">
            <a:extLst/>
          </a:blip>
          <a:stretch>
            <a:fillRect/>
          </a:stretch>
        </p:blipFill>
        <p:spPr>
          <a:xfrm>
            <a:off x="1913411" y="1794711"/>
            <a:ext cx="5519822" cy="3857208"/>
          </a:xfrm>
          <a:prstGeom prst="rect">
            <a:avLst/>
          </a:prstGeom>
          <a:ln w="12700">
            <a:miter lim="400000"/>
          </a:ln>
        </p:spPr>
      </p:pic>
      <p:sp>
        <p:nvSpPr>
          <p:cNvPr id="264"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pic>
        <p:nvPicPr>
          <p:cNvPr id="265"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464683" y="464425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13" name="Title 1"/>
          <p:cNvSpPr txBox="1">
            <a:spLocks noGrp="1"/>
          </p:cNvSpPr>
          <p:nvPr>
            <p:ph type="title"/>
          </p:nvPr>
        </p:nvSpPr>
        <p:spPr>
          <a:xfrm>
            <a:off x="457199" y="274638"/>
            <a:ext cx="7293234" cy="1143001"/>
          </a:xfrm>
          <a:prstGeom prst="rect">
            <a:avLst/>
          </a:prstGeom>
        </p:spPr>
        <p:txBody>
          <a:bodyPr/>
          <a:lstStyle/>
          <a:p>
            <a:r>
              <a:t>Program testing goals</a:t>
            </a:r>
          </a:p>
        </p:txBody>
      </p:sp>
      <p:sp>
        <p:nvSpPr>
          <p:cNvPr id="114"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To demonstrate </a:t>
            </a:r>
            <a:r>
              <a:rPr>
                <a:solidFill>
                  <a:srgbClr val="46424D"/>
                </a:solidFill>
              </a:rPr>
              <a:t>to the developer and the customer that the software meets its requirements. </a:t>
            </a:r>
          </a:p>
          <a:p>
            <a:pPr marL="742950" lvl="1" indent="-285750">
              <a:spcBef>
                <a:spcPts val="300"/>
              </a:spcBef>
              <a:defRPr sz="2000"/>
            </a:pPr>
            <a:r>
              <a:t>For custom software, this means that there should be at least one test for every requirement in the requirements document. For generic software products, it means that there should be tests for all of the system features, plus combinations of these features, that will be incorporated in the product release.  </a:t>
            </a:r>
          </a:p>
          <a:p>
            <a:pPr>
              <a:defRPr>
                <a:solidFill>
                  <a:srgbClr val="FF0000"/>
                </a:solidFill>
              </a:defRPr>
            </a:pPr>
            <a:r>
              <a:t>To discover </a:t>
            </a:r>
            <a:r>
              <a:rPr>
                <a:solidFill>
                  <a:srgbClr val="46424D"/>
                </a:solidFill>
              </a:rPr>
              <a:t>situations in which the behavior of the software is incorrect, undesirable or does not conform to its specification. </a:t>
            </a:r>
          </a:p>
          <a:p>
            <a:pPr marL="742950" lvl="1" indent="-285750">
              <a:spcBef>
                <a:spcPts val="300"/>
              </a:spcBef>
              <a:defRPr sz="2000"/>
            </a:pPr>
            <a:r>
              <a:t>Defect testing is concerned with rooting out undesirable system behavior such as system crashes, unwanted interactions with other systems, incorrect computations and data corruption.</a:t>
            </a:r>
          </a:p>
        </p:txBody>
      </p:sp>
      <p:sp>
        <p:nvSpPr>
          <p:cNvPr id="115"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933918" y="58432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68" name="Title 1"/>
          <p:cNvSpPr txBox="1">
            <a:spLocks noGrp="1"/>
          </p:cNvSpPr>
          <p:nvPr>
            <p:ph type="title"/>
          </p:nvPr>
        </p:nvSpPr>
        <p:spPr>
          <a:xfrm>
            <a:off x="457199" y="274638"/>
            <a:ext cx="7293234" cy="1143001"/>
          </a:xfrm>
          <a:prstGeom prst="rect">
            <a:avLst/>
          </a:prstGeom>
        </p:spPr>
        <p:txBody>
          <a:bodyPr/>
          <a:lstStyle/>
          <a:p>
            <a:r>
              <a:t>Equivalence partitions </a:t>
            </a:r>
          </a:p>
        </p:txBody>
      </p:sp>
      <p:pic>
        <p:nvPicPr>
          <p:cNvPr id="269" name="Content Placeholder 3" descr="Content Placeholder 3"/>
          <p:cNvPicPr>
            <a:picLocks noChangeAspect="1"/>
          </p:cNvPicPr>
          <p:nvPr/>
        </p:nvPicPr>
        <p:blipFill>
          <a:blip r:embed="rId4">
            <a:extLst/>
          </a:blip>
          <a:stretch>
            <a:fillRect/>
          </a:stretch>
        </p:blipFill>
        <p:spPr>
          <a:xfrm>
            <a:off x="1493675" y="1886249"/>
            <a:ext cx="6153361" cy="4020798"/>
          </a:xfrm>
          <a:prstGeom prst="rect">
            <a:avLst/>
          </a:prstGeom>
          <a:ln w="12700">
            <a:miter lim="400000"/>
          </a:ln>
        </p:spPr>
      </p:pic>
      <p:sp>
        <p:nvSpPr>
          <p:cNvPr id="27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pic>
        <p:nvPicPr>
          <p:cNvPr id="271"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178933" y="387860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1"/>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Rectangle 2"/>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Search routine specification</a:t>
            </a:r>
          </a:p>
        </p:txBody>
      </p:sp>
      <p:sp>
        <p:nvSpPr>
          <p:cNvPr id="274" name="Rectangle 3"/>
          <p:cNvSpPr txBox="1"/>
          <p:nvPr/>
        </p:nvSpPr>
        <p:spPr>
          <a:xfrm>
            <a:off x="1160641" y="1851025"/>
            <a:ext cx="6213810" cy="4000846"/>
          </a:xfrm>
          <a:prstGeom prst="rect">
            <a:avLst/>
          </a:prstGeom>
          <a:ln w="12700">
            <a:miter lim="400000"/>
          </a:ln>
          <a:extLst>
            <a:ext uri="{C572A759-6A51-4108-AA02-DFA0A04FC94B}">
              <ma14:wrappingTextBoxFlag xmlns:ma14="http://schemas.microsoft.com/office/mac/drawingml/2011/main" val="1"/>
            </a:ext>
          </a:extLst>
        </p:spPr>
        <p:txBody>
          <a:bodyPr wrap="none" lIns="44622" tIns="44622" rIns="44622" bIns="44622">
            <a:spAutoFit/>
          </a:bodyPr>
          <a:lstStyle/>
          <a:p>
            <a:pPr defTabSz="917575">
              <a:defRPr b="1">
                <a:latin typeface="+mn-lt"/>
                <a:ea typeface="+mn-ea"/>
                <a:cs typeface="+mn-cs"/>
                <a:sym typeface="Helvetica"/>
              </a:defRPr>
            </a:pPr>
            <a:r>
              <a:t>procedure</a:t>
            </a:r>
            <a:r>
              <a:rPr b="0"/>
              <a:t> Search (Key : ELEM ; T: ELEM_ARRAY;</a:t>
            </a:r>
          </a:p>
          <a:p>
            <a:pPr defTabSz="917575">
              <a:defRPr>
                <a:latin typeface="+mn-lt"/>
                <a:ea typeface="+mn-ea"/>
                <a:cs typeface="+mn-cs"/>
                <a:sym typeface="Helvetica"/>
              </a:defRPr>
            </a:pPr>
            <a:r>
              <a:t>       Found : </a:t>
            </a:r>
            <a:r>
              <a:rPr b="1"/>
              <a:t>in out</a:t>
            </a:r>
            <a:r>
              <a:t> BOOLEAN; L:</a:t>
            </a:r>
            <a:r>
              <a:rPr b="1"/>
              <a:t> in out</a:t>
            </a:r>
            <a:r>
              <a:t> ELEM_INDEX) ;</a:t>
            </a:r>
          </a:p>
          <a:p>
            <a:pPr defTabSz="917575">
              <a:defRPr>
                <a:latin typeface="+mn-lt"/>
                <a:ea typeface="+mn-ea"/>
                <a:cs typeface="+mn-cs"/>
                <a:sym typeface="Helvetica"/>
              </a:defRPr>
            </a:pPr>
            <a:endParaRPr/>
          </a:p>
          <a:p>
            <a:pPr defTabSz="917575">
              <a:defRPr b="1">
                <a:latin typeface="+mn-lt"/>
                <a:ea typeface="+mn-ea"/>
                <a:cs typeface="+mn-cs"/>
                <a:sym typeface="Helvetica"/>
              </a:defRPr>
            </a:pPr>
            <a:r>
              <a:t>Pre-condition</a:t>
            </a:r>
          </a:p>
          <a:p>
            <a:pPr defTabSz="917575">
              <a:defRPr>
                <a:latin typeface="+mn-lt"/>
                <a:ea typeface="+mn-ea"/>
                <a:cs typeface="+mn-cs"/>
                <a:sym typeface="Helvetica"/>
              </a:defRPr>
            </a:pPr>
            <a:r>
              <a:t>	-- the array has at least one element</a:t>
            </a:r>
          </a:p>
          <a:p>
            <a:pPr defTabSz="917575">
              <a:defRPr>
                <a:latin typeface="+mn-lt"/>
                <a:ea typeface="+mn-ea"/>
                <a:cs typeface="+mn-cs"/>
                <a:sym typeface="Helvetica"/>
              </a:defRPr>
            </a:pPr>
            <a:r>
              <a:t>	T’FIRST &lt;= T’LAST </a:t>
            </a:r>
          </a:p>
          <a:p>
            <a:pPr defTabSz="917575">
              <a:defRPr b="1">
                <a:latin typeface="+mn-lt"/>
                <a:ea typeface="+mn-ea"/>
                <a:cs typeface="+mn-cs"/>
                <a:sym typeface="Helvetica"/>
              </a:defRPr>
            </a:pPr>
            <a:r>
              <a:t>Post-condition</a:t>
            </a:r>
          </a:p>
          <a:p>
            <a:pPr defTabSz="917575">
              <a:defRPr>
                <a:latin typeface="+mn-lt"/>
                <a:ea typeface="+mn-ea"/>
                <a:cs typeface="+mn-cs"/>
                <a:sym typeface="Helvetica"/>
              </a:defRPr>
            </a:pPr>
            <a:r>
              <a:t>	-- the element is found and is referenced by L</a:t>
            </a:r>
          </a:p>
          <a:p>
            <a:pPr defTabSz="917575">
              <a:defRPr>
                <a:latin typeface="+mn-lt"/>
                <a:ea typeface="+mn-ea"/>
                <a:cs typeface="+mn-cs"/>
                <a:sym typeface="Helvetica"/>
              </a:defRPr>
            </a:pPr>
            <a:r>
              <a:t>	( Found and T (L) = Key) </a:t>
            </a:r>
          </a:p>
          <a:p>
            <a:pPr defTabSz="917575">
              <a:defRPr b="1">
                <a:latin typeface="+mn-lt"/>
                <a:ea typeface="+mn-ea"/>
                <a:cs typeface="+mn-cs"/>
                <a:sym typeface="Helvetica"/>
              </a:defRPr>
            </a:pPr>
            <a:r>
              <a:t>or</a:t>
            </a:r>
            <a:r>
              <a:rPr b="0"/>
              <a:t> </a:t>
            </a:r>
          </a:p>
          <a:p>
            <a:pPr defTabSz="917575">
              <a:defRPr>
                <a:latin typeface="+mn-lt"/>
                <a:ea typeface="+mn-ea"/>
                <a:cs typeface="+mn-cs"/>
                <a:sym typeface="Helvetica"/>
              </a:defRPr>
            </a:pPr>
            <a:r>
              <a:t>	-- the element is not in the array</a:t>
            </a:r>
          </a:p>
          <a:p>
            <a:pPr defTabSz="917575">
              <a:defRPr>
                <a:latin typeface="+mn-lt"/>
                <a:ea typeface="+mn-ea"/>
                <a:cs typeface="+mn-cs"/>
                <a:sym typeface="Helvetica"/>
              </a:defRPr>
            </a:pPr>
            <a:r>
              <a:t>	( </a:t>
            </a:r>
            <a:r>
              <a:rPr b="1"/>
              <a:t>not</a:t>
            </a:r>
            <a:r>
              <a:t> Found </a:t>
            </a:r>
            <a:r>
              <a:rPr b="1"/>
              <a:t>and</a:t>
            </a:r>
          </a:p>
          <a:p>
            <a:pPr defTabSz="917575">
              <a:defRPr>
                <a:latin typeface="+mn-lt"/>
                <a:ea typeface="+mn-ea"/>
                <a:cs typeface="+mn-cs"/>
                <a:sym typeface="Helvetica"/>
              </a:defRPr>
            </a:pPr>
            <a:r>
              <a:t>       	</a:t>
            </a:r>
            <a:r>
              <a:rPr b="1"/>
              <a:t>not</a:t>
            </a:r>
            <a:r>
              <a:t> (</a:t>
            </a:r>
            <a:r>
              <a:rPr b="1"/>
              <a:t>exists</a:t>
            </a:r>
            <a:r>
              <a:t> i, T’FIRST &gt;= i &lt;= T’LAST, T (i) = Key ))</a:t>
            </a:r>
          </a:p>
        </p:txBody>
      </p:sp>
      <p:pic>
        <p:nvPicPr>
          <p:cNvPr id="27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178933" y="435750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5"/>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Rectangle 2"/>
          <p:cNvSpPr txBox="1">
            <a:spLocks noGrp="1"/>
          </p:cNvSpPr>
          <p:nvPr>
            <p:ph type="body" idx="1"/>
          </p:nvPr>
        </p:nvSpPr>
        <p:spPr>
          <a:xfrm>
            <a:off x="457200" y="1600200"/>
            <a:ext cx="8229600" cy="4525963"/>
          </a:xfrm>
          <a:prstGeom prst="rect">
            <a:avLst/>
          </a:prstGeom>
        </p:spPr>
        <p:txBody>
          <a:bodyPr lIns="44622" tIns="44622" rIns="44622" bIns="44622">
            <a:normAutofit lnSpcReduction="10000"/>
          </a:bodyPr>
          <a:lstStyle/>
          <a:p>
            <a:pPr>
              <a:defRPr>
                <a:latin typeface="MS Reference Sans Serif"/>
                <a:ea typeface="MS Reference Sans Serif"/>
                <a:cs typeface="MS Reference Sans Serif"/>
                <a:sym typeface="MS Reference Sans Serif"/>
              </a:defRPr>
            </a:pPr>
            <a:r>
              <a:rPr dirty="0"/>
              <a:t>Inputs which conform to the pre-conditions</a:t>
            </a:r>
          </a:p>
          <a:p>
            <a:pPr>
              <a:defRPr>
                <a:latin typeface="MS Reference Sans Serif"/>
                <a:ea typeface="MS Reference Sans Serif"/>
                <a:cs typeface="MS Reference Sans Serif"/>
                <a:sym typeface="MS Reference Sans Serif"/>
              </a:defRPr>
            </a:pPr>
            <a:r>
              <a:rPr dirty="0" smtClean="0"/>
              <a:t>Inputs </a:t>
            </a:r>
            <a:r>
              <a:rPr dirty="0"/>
              <a:t>where the key element is a member of </a:t>
            </a:r>
            <a:br>
              <a:rPr dirty="0"/>
            </a:br>
            <a:r>
              <a:rPr dirty="0"/>
              <a:t>the array</a:t>
            </a:r>
          </a:p>
          <a:p>
            <a:pPr>
              <a:defRPr>
                <a:latin typeface="MS Reference Sans Serif"/>
                <a:ea typeface="MS Reference Sans Serif"/>
                <a:cs typeface="MS Reference Sans Serif"/>
                <a:sym typeface="MS Reference Sans Serif"/>
              </a:defRPr>
            </a:pPr>
            <a:r>
              <a:rPr dirty="0"/>
              <a:t>Inputs where the key element is not a member of the </a:t>
            </a:r>
            <a:r>
              <a:rPr dirty="0" smtClean="0"/>
              <a:t>array</a:t>
            </a:r>
            <a:endParaRPr lang="en-US" dirty="0" smtClean="0"/>
          </a:p>
          <a:p>
            <a:pPr>
              <a:defRPr>
                <a:latin typeface="MS Reference Sans Serif"/>
                <a:ea typeface="MS Reference Sans Serif"/>
                <a:cs typeface="MS Reference Sans Serif"/>
                <a:sym typeface="MS Reference Sans Serif"/>
              </a:defRPr>
            </a:pPr>
            <a:r>
              <a:rPr lang="en-US" altLang="zh-CN" dirty="0"/>
              <a:t>Test software with sequences which have only a single value</a:t>
            </a:r>
          </a:p>
          <a:p>
            <a:pPr>
              <a:defRPr>
                <a:latin typeface="MS Reference Sans Serif"/>
                <a:ea typeface="MS Reference Sans Serif"/>
                <a:cs typeface="MS Reference Sans Serif"/>
                <a:sym typeface="MS Reference Sans Serif"/>
              </a:defRPr>
            </a:pPr>
            <a:r>
              <a:rPr lang="en-US" altLang="zh-CN" dirty="0"/>
              <a:t>Use sequences of different sizes in different tests</a:t>
            </a:r>
          </a:p>
          <a:p>
            <a:pPr>
              <a:defRPr>
                <a:latin typeface="MS Reference Sans Serif"/>
                <a:ea typeface="MS Reference Sans Serif"/>
                <a:cs typeface="MS Reference Sans Serif"/>
                <a:sym typeface="MS Reference Sans Serif"/>
              </a:defRPr>
            </a:pPr>
            <a:r>
              <a:rPr lang="en-US" altLang="zh-CN" dirty="0"/>
              <a:t>Derive tests so that the first, middle and last elements of the sequence are accessed</a:t>
            </a:r>
          </a:p>
          <a:p>
            <a:pPr>
              <a:defRPr>
                <a:latin typeface="MS Reference Sans Serif"/>
                <a:ea typeface="MS Reference Sans Serif"/>
                <a:cs typeface="MS Reference Sans Serif"/>
                <a:sym typeface="MS Reference Sans Serif"/>
              </a:defRPr>
            </a:pPr>
            <a:r>
              <a:rPr lang="en-US" altLang="zh-CN" dirty="0"/>
              <a:t>Test with sequences of zero length  </a:t>
            </a:r>
          </a:p>
          <a:p>
            <a:pPr>
              <a:defRPr>
                <a:latin typeface="MS Reference Sans Serif"/>
                <a:ea typeface="MS Reference Sans Serif"/>
                <a:cs typeface="MS Reference Sans Serif"/>
                <a:sym typeface="MS Reference Sans Serif"/>
              </a:defRPr>
            </a:pPr>
            <a:endParaRPr dirty="0"/>
          </a:p>
        </p:txBody>
      </p:sp>
      <p:sp>
        <p:nvSpPr>
          <p:cNvPr id="278" name="Rectangle 3"/>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Search routine - input partitions</a:t>
            </a:r>
          </a:p>
        </p:txBody>
      </p:sp>
      <p:pic>
        <p:nvPicPr>
          <p:cNvPr id="27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464683"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9"/>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
          <p:cNvSpPr txBox="1">
            <a:spLocks noGrp="1"/>
          </p:cNvSpPr>
          <p:nvPr>
            <p:ph type="title"/>
          </p:nvPr>
        </p:nvSpPr>
        <p:spPr>
          <a:xfrm>
            <a:off x="457199" y="274638"/>
            <a:ext cx="7293234" cy="1143001"/>
          </a:xfrm>
          <a:prstGeom prst="rect">
            <a:avLst/>
          </a:prstGeom>
        </p:spPr>
        <p:txBody>
          <a:bodyPr lIns="44622" tIns="44622" rIns="44622" bIns="44622"/>
          <a:lstStyle>
            <a:lvl1pPr>
              <a:defRPr b="0">
                <a:latin typeface="Microsoft Sans Serif"/>
                <a:ea typeface="Microsoft Sans Serif"/>
                <a:cs typeface="Microsoft Sans Serif"/>
                <a:sym typeface="Microsoft Sans Serif"/>
              </a:defRPr>
            </a:lvl1pPr>
          </a:lstStyle>
          <a:p>
            <a:r>
              <a:t>Search routine - input partitions</a:t>
            </a:r>
          </a:p>
        </p:txBody>
      </p:sp>
      <p:pic>
        <p:nvPicPr>
          <p:cNvPr id="286" name="音频录音.m4a" descr="音频录音.m4a"/>
          <p:cNvPicPr>
            <a:picLocks/>
          </p:cNvPicPr>
          <p:nvPr>
            <a:audioFile r:link="rId3"/>
            <p:extLst>
              <p:ext uri="{DAA4B4D4-6D71-4841-9C94-3DE7FCFB9230}">
                <p14:media xmlns:p14="http://schemas.microsoft.com/office/powerpoint/2010/main" r:embed="rId2"/>
              </p:ext>
            </p:extLst>
          </p:nvPr>
        </p:nvPicPr>
        <p:blipFill>
          <a:blip r:embed="rId5">
            <a:extLst/>
          </a:blip>
          <a:stretch>
            <a:fillRect/>
          </a:stretch>
        </p:blipFill>
        <p:spPr>
          <a:xfrm>
            <a:off x="7958540" y="3714750"/>
            <a:ext cx="571500" cy="571500"/>
          </a:xfrm>
          <a:prstGeom prst="rect">
            <a:avLst/>
          </a:prstGeom>
          <a:ln w="12700">
            <a:miter lim="400000"/>
          </a:ln>
        </p:spPr>
      </p:pic>
      <p:graphicFrame>
        <p:nvGraphicFramePr>
          <p:cNvPr id="5" name="Object 1024"/>
          <p:cNvGraphicFramePr>
            <a:graphicFrameLocks noChangeAspect="1"/>
          </p:cNvGraphicFramePr>
          <p:nvPr/>
        </p:nvGraphicFramePr>
        <p:xfrm>
          <a:off x="-762000" y="1536700"/>
          <a:ext cx="11088688" cy="5321300"/>
        </p:xfrm>
        <a:graphic>
          <a:graphicData uri="http://schemas.openxmlformats.org/presentationml/2006/ole">
            <mc:AlternateContent xmlns:mc="http://schemas.openxmlformats.org/markup-compatibility/2006">
              <mc:Choice xmlns:v="urn:schemas-microsoft-com:vml" Requires="v">
                <p:oleObj spid="_x0000_s1026" name="文档" r:id="rId6" imgW="5486400" imgH="2628900" progId="Word.Document.8">
                  <p:embed/>
                </p:oleObj>
              </mc:Choice>
              <mc:Fallback>
                <p:oleObj name="文档" r:id="rId6" imgW="5486400" imgH="2628900" progId="Word.Document.8">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2000" y="1536700"/>
                        <a:ext cx="11088688" cy="532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86"/>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289" name="Title 1"/>
          <p:cNvSpPr txBox="1">
            <a:spLocks noGrp="1"/>
          </p:cNvSpPr>
          <p:nvPr>
            <p:ph type="title"/>
          </p:nvPr>
        </p:nvSpPr>
        <p:spPr>
          <a:xfrm>
            <a:off x="457199" y="274638"/>
            <a:ext cx="7293234" cy="1143001"/>
          </a:xfrm>
          <a:prstGeom prst="rect">
            <a:avLst/>
          </a:prstGeom>
        </p:spPr>
        <p:txBody>
          <a:bodyPr/>
          <a:lstStyle/>
          <a:p>
            <a:r>
              <a:t>General testing guidelines</a:t>
            </a:r>
          </a:p>
        </p:txBody>
      </p:sp>
      <p:sp>
        <p:nvSpPr>
          <p:cNvPr id="290" name="Content Placeholder 2"/>
          <p:cNvSpPr txBox="1">
            <a:spLocks noGrp="1"/>
          </p:cNvSpPr>
          <p:nvPr>
            <p:ph type="body" idx="1"/>
          </p:nvPr>
        </p:nvSpPr>
        <p:spPr>
          <a:xfrm>
            <a:off x="457200" y="1600200"/>
            <a:ext cx="8229600" cy="4525963"/>
          </a:xfrm>
          <a:prstGeom prst="rect">
            <a:avLst/>
          </a:prstGeom>
        </p:spPr>
        <p:txBody>
          <a:bodyPr/>
          <a:lstStyle/>
          <a:p>
            <a:r>
              <a:t>Choose inputs that force the system to generate all error messages </a:t>
            </a:r>
          </a:p>
          <a:p>
            <a:r>
              <a:t>Design inputs that cause input buffers to overflow </a:t>
            </a:r>
          </a:p>
          <a:p>
            <a:r>
              <a:t>Repeat the same input or series of inputs numerous times </a:t>
            </a:r>
          </a:p>
          <a:p>
            <a:r>
              <a:t>Force invalid outputs to be generated </a:t>
            </a:r>
          </a:p>
          <a:p>
            <a:r>
              <a:t>Force computation results to be too large or too small.</a:t>
            </a:r>
          </a:p>
        </p:txBody>
      </p:sp>
      <p:sp>
        <p:nvSpPr>
          <p:cNvPr id="29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pic>
        <p:nvPicPr>
          <p:cNvPr id="29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68426" y="473983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19" name="Title 1"/>
          <p:cNvSpPr txBox="1">
            <a:spLocks noGrp="1"/>
          </p:cNvSpPr>
          <p:nvPr>
            <p:ph type="title"/>
          </p:nvPr>
        </p:nvSpPr>
        <p:spPr>
          <a:xfrm>
            <a:off x="457199" y="274638"/>
            <a:ext cx="7293234" cy="1143001"/>
          </a:xfrm>
          <a:prstGeom prst="rect">
            <a:avLst/>
          </a:prstGeom>
        </p:spPr>
        <p:txBody>
          <a:bodyPr/>
          <a:lstStyle/>
          <a:p>
            <a:r>
              <a:t>Validation and defect testing</a:t>
            </a:r>
          </a:p>
        </p:txBody>
      </p:sp>
      <p:sp>
        <p:nvSpPr>
          <p:cNvPr id="120" name="Content Placeholder 2"/>
          <p:cNvSpPr txBox="1">
            <a:spLocks noGrp="1"/>
          </p:cNvSpPr>
          <p:nvPr>
            <p:ph type="body" idx="1"/>
          </p:nvPr>
        </p:nvSpPr>
        <p:spPr>
          <a:xfrm>
            <a:off x="457200" y="1600200"/>
            <a:ext cx="8229600" cy="4525963"/>
          </a:xfrm>
          <a:prstGeom prst="rect">
            <a:avLst/>
          </a:prstGeom>
        </p:spPr>
        <p:txBody>
          <a:bodyPr/>
          <a:lstStyle/>
          <a:p>
            <a:r>
              <a:t>The first goal leads to </a:t>
            </a:r>
            <a:r>
              <a:rPr>
                <a:solidFill>
                  <a:srgbClr val="FF0000"/>
                </a:solidFill>
              </a:rPr>
              <a:t>validation testing</a:t>
            </a:r>
          </a:p>
          <a:p>
            <a:pPr marL="742950" lvl="1" indent="-285750">
              <a:spcBef>
                <a:spcPts val="300"/>
              </a:spcBef>
              <a:defRPr sz="2000"/>
            </a:pPr>
            <a:r>
              <a:t>You expect the system to perform correctly using a given set of test cases that reflect the system’s expected use. </a:t>
            </a:r>
          </a:p>
          <a:p>
            <a:r>
              <a:t>The second goal leads to </a:t>
            </a:r>
            <a:r>
              <a:rPr>
                <a:solidFill>
                  <a:srgbClr val="FF0000"/>
                </a:solidFill>
              </a:rPr>
              <a:t>defect testing</a:t>
            </a:r>
          </a:p>
          <a:p>
            <a:pPr marL="742950" lvl="1" indent="-285750">
              <a:spcBef>
                <a:spcPts val="300"/>
              </a:spcBef>
              <a:defRPr sz="2000"/>
            </a:pPr>
            <a:r>
              <a:t>The test cases are designed to expose defects. The test cases in defect testing can be deliberately obscure and need not reflect how the system is normally used. </a:t>
            </a:r>
          </a:p>
        </p:txBody>
      </p:sp>
      <p:sp>
        <p:nvSpPr>
          <p:cNvPr id="121"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28297" y="437116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25" name="Rectangle 2"/>
          <p:cNvSpPr txBox="1">
            <a:spLocks noGrp="1"/>
          </p:cNvSpPr>
          <p:nvPr>
            <p:ph type="title"/>
          </p:nvPr>
        </p:nvSpPr>
        <p:spPr>
          <a:xfrm>
            <a:off x="457199" y="274638"/>
            <a:ext cx="7293234" cy="1143001"/>
          </a:xfrm>
          <a:prstGeom prst="rect">
            <a:avLst/>
          </a:prstGeom>
        </p:spPr>
        <p:txBody>
          <a:bodyPr/>
          <a:lstStyle/>
          <a:p>
            <a:r>
              <a:t>Testing process goals</a:t>
            </a:r>
          </a:p>
        </p:txBody>
      </p:sp>
      <p:sp>
        <p:nvSpPr>
          <p:cNvPr id="126"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Validation testing</a:t>
            </a:r>
          </a:p>
          <a:p>
            <a:pPr marL="742950" lvl="1" indent="-285750">
              <a:spcBef>
                <a:spcPts val="300"/>
              </a:spcBef>
              <a:defRPr sz="2000"/>
            </a:pPr>
            <a:r>
              <a:t>To demonstrate to the developer and the system customer that the software meets its requirements </a:t>
            </a:r>
          </a:p>
          <a:p>
            <a:pPr marL="742950" lvl="1" indent="-285750">
              <a:spcBef>
                <a:spcPts val="300"/>
              </a:spcBef>
              <a:defRPr sz="2000"/>
            </a:pPr>
            <a:r>
              <a:t>A successful test shows that the system operates as intended.</a:t>
            </a:r>
          </a:p>
          <a:p>
            <a:pPr>
              <a:defRPr>
                <a:solidFill>
                  <a:srgbClr val="FF0000"/>
                </a:solidFill>
              </a:defRPr>
            </a:pPr>
            <a:r>
              <a:t>Defect testing</a:t>
            </a:r>
          </a:p>
          <a:p>
            <a:pPr marL="742950" lvl="1" indent="-285750">
              <a:spcBef>
                <a:spcPts val="300"/>
              </a:spcBef>
              <a:defRPr sz="2000"/>
            </a:pPr>
            <a:r>
              <a:t>To discover faults or defects in the software where its behaviour is incorrect or not in conformance with its specification </a:t>
            </a:r>
          </a:p>
          <a:p>
            <a:pPr marL="742950" lvl="1" indent="-285750">
              <a:spcBef>
                <a:spcPts val="300"/>
              </a:spcBef>
              <a:defRPr sz="2000">
                <a:solidFill>
                  <a:srgbClr val="FF0000"/>
                </a:solidFill>
              </a:defRPr>
            </a:pPr>
            <a:r>
              <a:t>A successful test is a test that makes the system perform incorrectly and so exposes a defect in the system.</a:t>
            </a:r>
          </a:p>
        </p:txBody>
      </p:sp>
      <p:sp>
        <p:nvSpPr>
          <p:cNvPr id="127"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524723" y="47125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31" name="Title 1"/>
          <p:cNvSpPr txBox="1">
            <a:spLocks noGrp="1"/>
          </p:cNvSpPr>
          <p:nvPr>
            <p:ph type="title"/>
          </p:nvPr>
        </p:nvSpPr>
        <p:spPr>
          <a:xfrm>
            <a:off x="457199" y="274638"/>
            <a:ext cx="7293234" cy="1143001"/>
          </a:xfrm>
          <a:prstGeom prst="rect">
            <a:avLst/>
          </a:prstGeom>
        </p:spPr>
        <p:txBody>
          <a:bodyPr/>
          <a:lstStyle/>
          <a:p>
            <a:r>
              <a:t>An input-output model of program testing </a:t>
            </a:r>
          </a:p>
        </p:txBody>
      </p:sp>
      <p:pic>
        <p:nvPicPr>
          <p:cNvPr id="132" name="Content Placeholder 3" descr="Content Placeholder 3"/>
          <p:cNvPicPr>
            <a:picLocks noChangeAspect="1"/>
          </p:cNvPicPr>
          <p:nvPr/>
        </p:nvPicPr>
        <p:blipFill>
          <a:blip r:embed="rId4">
            <a:extLst/>
          </a:blip>
          <a:stretch>
            <a:fillRect/>
          </a:stretch>
        </p:blipFill>
        <p:spPr>
          <a:xfrm>
            <a:off x="2094877" y="1886248"/>
            <a:ext cx="5538275" cy="3903363"/>
          </a:xfrm>
          <a:prstGeom prst="rect">
            <a:avLst/>
          </a:prstGeom>
          <a:ln w="12700">
            <a:miter lim="400000"/>
          </a:ln>
        </p:spPr>
      </p:pic>
      <p:sp>
        <p:nvSpPr>
          <p:cNvPr id="133"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688331" y="353823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37" name="Rectangle 2"/>
          <p:cNvSpPr txBox="1">
            <a:spLocks noGrp="1"/>
          </p:cNvSpPr>
          <p:nvPr>
            <p:ph type="body" idx="1"/>
          </p:nvPr>
        </p:nvSpPr>
        <p:spPr>
          <a:xfrm>
            <a:off x="457200" y="1600200"/>
            <a:ext cx="8229600" cy="4525963"/>
          </a:xfrm>
          <a:prstGeom prst="rect">
            <a:avLst/>
          </a:prstGeom>
        </p:spPr>
        <p:txBody>
          <a:bodyPr lIns="44622" tIns="44622" rIns="44622" bIns="44622"/>
          <a:lstStyle/>
          <a:p>
            <a:pPr>
              <a:defRPr>
                <a:solidFill>
                  <a:srgbClr val="000000"/>
                </a:solidFill>
              </a:defRPr>
            </a:pPr>
            <a:r>
              <a:t>Verification</a:t>
            </a:r>
            <a:r>
              <a:rPr>
                <a:solidFill>
                  <a:srgbClr val="46424D"/>
                </a:solidFill>
              </a:rPr>
              <a:t>: </a:t>
            </a:r>
            <a:br>
              <a:rPr>
                <a:solidFill>
                  <a:srgbClr val="46424D"/>
                </a:solidFill>
              </a:rPr>
            </a:br>
            <a:r>
              <a:rPr>
                <a:solidFill>
                  <a:srgbClr val="46424D"/>
                </a:solidFill>
              </a:rPr>
              <a:t>	</a:t>
            </a:r>
            <a:r>
              <a:rPr>
                <a:solidFill>
                  <a:srgbClr val="FF0000"/>
                </a:solidFill>
              </a:rPr>
              <a:t>"Are we building the product right”</a:t>
            </a:r>
            <a:r>
              <a:rPr>
                <a:solidFill>
                  <a:srgbClr val="46424D"/>
                </a:solidFill>
              </a:rPr>
              <a:t>.</a:t>
            </a:r>
          </a:p>
          <a:p>
            <a:pPr marL="742950" lvl="1" indent="-285750">
              <a:spcBef>
                <a:spcPts val="300"/>
              </a:spcBef>
              <a:defRPr sz="2000"/>
            </a:pPr>
            <a:r>
              <a:t>The software should conform to its specification.</a:t>
            </a:r>
          </a:p>
          <a:p>
            <a:pPr>
              <a:defRPr>
                <a:solidFill>
                  <a:srgbClr val="000000"/>
                </a:solidFill>
              </a:defRPr>
            </a:pPr>
            <a:r>
              <a:t>Validation</a:t>
            </a:r>
            <a:r>
              <a:rPr>
                <a:solidFill>
                  <a:srgbClr val="46424D"/>
                </a:solidFill>
              </a:rPr>
              <a:t>:</a:t>
            </a:r>
            <a:br>
              <a:rPr>
                <a:solidFill>
                  <a:srgbClr val="46424D"/>
                </a:solidFill>
              </a:rPr>
            </a:br>
            <a:r>
              <a:rPr>
                <a:solidFill>
                  <a:srgbClr val="46424D"/>
                </a:solidFill>
              </a:rPr>
              <a:t>	 </a:t>
            </a:r>
            <a:r>
              <a:rPr>
                <a:solidFill>
                  <a:srgbClr val="FF0000"/>
                </a:solidFill>
              </a:rPr>
              <a:t>"Are we building the right product</a:t>
            </a:r>
            <a:r>
              <a:rPr>
                <a:solidFill>
                  <a:srgbClr val="46424D"/>
                </a:solidFill>
              </a:rPr>
              <a:t>”.</a:t>
            </a:r>
          </a:p>
          <a:p>
            <a:pPr marL="742950" lvl="1" indent="-285750">
              <a:spcBef>
                <a:spcPts val="300"/>
              </a:spcBef>
              <a:defRPr sz="2000"/>
            </a:pPr>
            <a:r>
              <a:t>The software should do what the user really requires.</a:t>
            </a:r>
          </a:p>
        </p:txBody>
      </p:sp>
      <p:sp>
        <p:nvSpPr>
          <p:cNvPr id="138" name="Rectangle 3"/>
          <p:cNvSpPr txBox="1">
            <a:spLocks noGrp="1"/>
          </p:cNvSpPr>
          <p:nvPr>
            <p:ph type="title"/>
          </p:nvPr>
        </p:nvSpPr>
        <p:spPr>
          <a:xfrm>
            <a:off x="457199" y="274638"/>
            <a:ext cx="7293234" cy="1143001"/>
          </a:xfrm>
          <a:prstGeom prst="rect">
            <a:avLst/>
          </a:prstGeom>
        </p:spPr>
        <p:txBody>
          <a:bodyPr lIns="44622" tIns="44622" rIns="44622" bIns="44622"/>
          <a:lstStyle/>
          <a:p>
            <a:r>
              <a:t>Verification vs validation</a:t>
            </a:r>
          </a:p>
        </p:txBody>
      </p:sp>
      <p:sp>
        <p:nvSpPr>
          <p:cNvPr id="139"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14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148682" y="435751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43" name="Rectangle 2"/>
          <p:cNvSpPr txBox="1">
            <a:spLocks noGrp="1"/>
          </p:cNvSpPr>
          <p:nvPr>
            <p:ph type="body" idx="1"/>
          </p:nvPr>
        </p:nvSpPr>
        <p:spPr>
          <a:xfrm>
            <a:off x="912812" y="1982788"/>
            <a:ext cx="7805737" cy="4129088"/>
          </a:xfrm>
          <a:prstGeom prst="rect">
            <a:avLst/>
          </a:prstGeom>
        </p:spPr>
        <p:txBody>
          <a:bodyPr lIns="44622" tIns="44622" rIns="44622" bIns="44622"/>
          <a:lstStyle/>
          <a:p>
            <a:pPr>
              <a:defRPr>
                <a:solidFill>
                  <a:srgbClr val="FF0000"/>
                </a:solidFill>
              </a:defRPr>
            </a:pPr>
            <a:r>
              <a:t>Software inspections</a:t>
            </a:r>
            <a:r>
              <a:rPr i="1"/>
              <a:t> </a:t>
            </a:r>
            <a:r>
              <a:rPr>
                <a:solidFill>
                  <a:srgbClr val="46424D"/>
                </a:solidFill>
              </a:rPr>
              <a:t>Concerned with analysis of </a:t>
            </a:r>
            <a:br>
              <a:rPr>
                <a:solidFill>
                  <a:srgbClr val="46424D"/>
                </a:solidFill>
              </a:rPr>
            </a:br>
            <a:r>
              <a:rPr>
                <a:solidFill>
                  <a:srgbClr val="46424D"/>
                </a:solidFill>
              </a:rPr>
              <a:t>the static system representation to discover problems</a:t>
            </a:r>
            <a:r>
              <a:rPr i="1">
                <a:solidFill>
                  <a:srgbClr val="46424D"/>
                </a:solidFill>
              </a:rPr>
              <a:t>  (</a:t>
            </a:r>
            <a:r>
              <a:rPr>
                <a:solidFill>
                  <a:srgbClr val="46424D"/>
                </a:solidFill>
              </a:rPr>
              <a:t>static verification)</a:t>
            </a:r>
          </a:p>
          <a:p>
            <a:pPr marL="742950" lvl="1" indent="-285750">
              <a:spcBef>
                <a:spcPts val="300"/>
              </a:spcBef>
              <a:defRPr sz="2000"/>
            </a:pPr>
            <a:r>
              <a:t>May be supplement by tool-based document and code analysis.</a:t>
            </a:r>
          </a:p>
          <a:p>
            <a:pPr marL="742950" lvl="1" indent="-285750">
              <a:spcBef>
                <a:spcPts val="300"/>
              </a:spcBef>
              <a:defRPr sz="2000"/>
            </a:pPr>
            <a:r>
              <a:t>Discussed in Chapter 15.</a:t>
            </a:r>
          </a:p>
          <a:p>
            <a:pPr>
              <a:defRPr>
                <a:solidFill>
                  <a:srgbClr val="FF0000"/>
                </a:solidFill>
              </a:defRPr>
            </a:pPr>
            <a:r>
              <a:t>Software testing</a:t>
            </a:r>
            <a:r>
              <a:rPr i="1"/>
              <a:t> </a:t>
            </a:r>
            <a:r>
              <a:rPr>
                <a:solidFill>
                  <a:srgbClr val="46424D"/>
                </a:solidFill>
              </a:rPr>
              <a:t>Concerned with exercising and </a:t>
            </a:r>
            <a:br>
              <a:rPr>
                <a:solidFill>
                  <a:srgbClr val="46424D"/>
                </a:solidFill>
              </a:rPr>
            </a:br>
            <a:r>
              <a:rPr>
                <a:solidFill>
                  <a:srgbClr val="46424D"/>
                </a:solidFill>
              </a:rPr>
              <a:t>observing product behaviour (dynamic verification)</a:t>
            </a:r>
          </a:p>
          <a:p>
            <a:pPr marL="742950" lvl="1" indent="-285750">
              <a:spcBef>
                <a:spcPts val="300"/>
              </a:spcBef>
              <a:defRPr sz="2000"/>
            </a:pPr>
            <a:r>
              <a:t>The system is executed with test data and its operational behaviour is observed.</a:t>
            </a:r>
          </a:p>
        </p:txBody>
      </p:sp>
      <p:sp>
        <p:nvSpPr>
          <p:cNvPr id="144" name="Rectangle 3"/>
          <p:cNvSpPr txBox="1">
            <a:spLocks noGrp="1"/>
          </p:cNvSpPr>
          <p:nvPr>
            <p:ph type="title"/>
          </p:nvPr>
        </p:nvSpPr>
        <p:spPr>
          <a:xfrm>
            <a:off x="457199" y="274638"/>
            <a:ext cx="7293234" cy="1143001"/>
          </a:xfrm>
          <a:prstGeom prst="rect">
            <a:avLst/>
          </a:prstGeom>
        </p:spPr>
        <p:txBody>
          <a:bodyPr lIns="44622" tIns="44622" rIns="44622" bIns="44622"/>
          <a:lstStyle/>
          <a:p>
            <a:r>
              <a:t>Inspections and testing</a:t>
            </a:r>
          </a:p>
        </p:txBody>
      </p:sp>
      <p:sp>
        <p:nvSpPr>
          <p:cNvPr id="145"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60858" y="538160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8 Software testing</a:t>
            </a:r>
          </a:p>
        </p:txBody>
      </p:sp>
      <p:sp>
        <p:nvSpPr>
          <p:cNvPr id="149" name="Title 1"/>
          <p:cNvSpPr txBox="1">
            <a:spLocks noGrp="1"/>
          </p:cNvSpPr>
          <p:nvPr>
            <p:ph type="title"/>
          </p:nvPr>
        </p:nvSpPr>
        <p:spPr>
          <a:xfrm>
            <a:off x="457199" y="274638"/>
            <a:ext cx="7293234" cy="1143001"/>
          </a:xfrm>
          <a:prstGeom prst="rect">
            <a:avLst/>
          </a:prstGeom>
        </p:spPr>
        <p:txBody>
          <a:bodyPr/>
          <a:lstStyle/>
          <a:p>
            <a:r>
              <a:t>Inspections and testing </a:t>
            </a:r>
          </a:p>
        </p:txBody>
      </p:sp>
      <p:pic>
        <p:nvPicPr>
          <p:cNvPr id="150" name="Content Placeholder 3" descr="Content Placeholder 3"/>
          <p:cNvPicPr>
            <a:picLocks noChangeAspect="1"/>
          </p:cNvPicPr>
          <p:nvPr/>
        </p:nvPicPr>
        <p:blipFill>
          <a:blip r:embed="rId4">
            <a:extLst/>
          </a:blip>
          <a:stretch>
            <a:fillRect/>
          </a:stretch>
        </p:blipFill>
        <p:spPr>
          <a:xfrm>
            <a:off x="688377" y="2263931"/>
            <a:ext cx="7874266" cy="3300569"/>
          </a:xfrm>
          <a:prstGeom prst="rect">
            <a:avLst/>
          </a:prstGeom>
          <a:ln w="12700">
            <a:miter lim="400000"/>
          </a:ln>
        </p:spPr>
      </p:pic>
      <p:sp>
        <p:nvSpPr>
          <p:cNvPr id="151"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5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401824" y="226393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TotalTime>
  <Words>1645</Words>
  <Application>Microsoft Macintosh PowerPoint</Application>
  <PresentationFormat>全屏显示(4:3)</PresentationFormat>
  <Paragraphs>220</Paragraphs>
  <Slides>34</Slides>
  <Notes>0</Notes>
  <HiddenSlides>0</HiddenSlides>
  <MMClips>34</MMClips>
  <ScaleCrop>false</ScaleCrop>
  <HeadingPairs>
    <vt:vector size="6" baseType="variant">
      <vt:variant>
        <vt:lpstr>主题</vt:lpstr>
      </vt:variant>
      <vt:variant>
        <vt:i4>1</vt:i4>
      </vt:variant>
      <vt:variant>
        <vt:lpstr>嵌入的 OLE 服务器</vt:lpstr>
      </vt:variant>
      <vt:variant>
        <vt:i4>1</vt:i4>
      </vt:variant>
      <vt:variant>
        <vt:lpstr>幻灯片标题</vt:lpstr>
      </vt:variant>
      <vt:variant>
        <vt:i4>34</vt:i4>
      </vt:variant>
    </vt:vector>
  </HeadingPairs>
  <TitlesOfParts>
    <vt:vector size="36" baseType="lpstr">
      <vt:lpstr>SE9</vt:lpstr>
      <vt:lpstr>文档</vt:lpstr>
      <vt:lpstr>Chapter 8 – Software Testing</vt:lpstr>
      <vt:lpstr>Program testing</vt:lpstr>
      <vt:lpstr>Program testing goals</vt:lpstr>
      <vt:lpstr>Validation and defect testing</vt:lpstr>
      <vt:lpstr>Testing process goals</vt:lpstr>
      <vt:lpstr>An input-output model of program testing </vt:lpstr>
      <vt:lpstr>Verification vs validation</vt:lpstr>
      <vt:lpstr>Inspections and testing</vt:lpstr>
      <vt:lpstr>Inspections and testing </vt:lpstr>
      <vt:lpstr>Software inspections</vt:lpstr>
      <vt:lpstr>Advantages of inspections</vt:lpstr>
      <vt:lpstr>Automated static analysis checks </vt:lpstr>
      <vt:lpstr>Inspections and testing</vt:lpstr>
      <vt:lpstr>A model of the software testing process </vt:lpstr>
      <vt:lpstr>Test data and test cases</vt:lpstr>
      <vt:lpstr>Choosing test case</vt:lpstr>
      <vt:lpstr>Stages of testing</vt:lpstr>
      <vt:lpstr>Development testing</vt:lpstr>
      <vt:lpstr>Unit testing</vt:lpstr>
      <vt:lpstr>Object class testing</vt:lpstr>
      <vt:lpstr>The weather station object interface </vt:lpstr>
      <vt:lpstr>Weather station testing</vt:lpstr>
      <vt:lpstr>Automated testing</vt:lpstr>
      <vt:lpstr>Automated test components</vt:lpstr>
      <vt:lpstr>Automatic unit testing</vt:lpstr>
      <vt:lpstr>Some Tools for automatic testing</vt:lpstr>
      <vt:lpstr>Testing strategies</vt:lpstr>
      <vt:lpstr>Partition testing</vt:lpstr>
      <vt:lpstr>Equivalence partitioning </vt:lpstr>
      <vt:lpstr>Equivalence partitions </vt:lpstr>
      <vt:lpstr>Search routine specification</vt:lpstr>
      <vt:lpstr>Search routine - input partitions</vt:lpstr>
      <vt:lpstr>Search routine - input partitions</vt:lpstr>
      <vt:lpstr>General testing guidelines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8 – Software Testing</dc:title>
  <cp:lastModifiedBy>wujhleo wu</cp:lastModifiedBy>
  <cp:revision>3</cp:revision>
  <dcterms:modified xsi:type="dcterms:W3CDTF">2020-03-31T01:17:12Z</dcterms:modified>
</cp:coreProperties>
</file>